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321" r:id="rId2"/>
    <p:sldId id="287" r:id="rId3"/>
    <p:sldId id="288" r:id="rId4"/>
    <p:sldId id="290" r:id="rId5"/>
    <p:sldId id="291" r:id="rId6"/>
    <p:sldId id="292" r:id="rId7"/>
    <p:sldId id="267" r:id="rId8"/>
    <p:sldId id="289" r:id="rId9"/>
    <p:sldId id="293" r:id="rId10"/>
    <p:sldId id="294" r:id="rId11"/>
    <p:sldId id="310" r:id="rId12"/>
    <p:sldId id="323" r:id="rId13"/>
    <p:sldId id="322" r:id="rId14"/>
    <p:sldId id="295" r:id="rId15"/>
    <p:sldId id="296" r:id="rId16"/>
    <p:sldId id="297" r:id="rId17"/>
    <p:sldId id="298" r:id="rId18"/>
    <p:sldId id="299" r:id="rId19"/>
    <p:sldId id="300" r:id="rId20"/>
    <p:sldId id="301" r:id="rId21"/>
    <p:sldId id="302" r:id="rId22"/>
    <p:sldId id="311" r:id="rId23"/>
    <p:sldId id="320" r:id="rId24"/>
    <p:sldId id="312" r:id="rId25"/>
    <p:sldId id="313" r:id="rId26"/>
    <p:sldId id="314" r:id="rId27"/>
    <p:sldId id="315" r:id="rId28"/>
    <p:sldId id="316" r:id="rId29"/>
    <p:sldId id="317" r:id="rId30"/>
    <p:sldId id="318" r:id="rId31"/>
    <p:sldId id="319" r:id="rId32"/>
  </p:sldIdLst>
  <p:sldSz cx="12344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44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703" autoAdjust="0"/>
  </p:normalViewPr>
  <p:slideViewPr>
    <p:cSldViewPr snapToGrid="0">
      <p:cViewPr>
        <p:scale>
          <a:sx n="60" d="100"/>
          <a:sy n="60" d="100"/>
        </p:scale>
        <p:origin x="-108" y="-156"/>
      </p:cViewPr>
      <p:guideLst>
        <p:guide orient="horz" pos="2160"/>
        <p:guide pos="3888"/>
      </p:guideLst>
    </p:cSldViewPr>
  </p:slideViewPr>
  <p:notesTextViewPr>
    <p:cViewPr>
      <p:scale>
        <a:sx n="1" d="1"/>
        <a:sy n="1" d="1"/>
      </p:scale>
      <p:origin x="0" y="0"/>
    </p:cViewPr>
  </p:notesTextViewPr>
  <p:sorterViewPr>
    <p:cViewPr>
      <p:scale>
        <a:sx n="100" d="100"/>
        <a:sy n="100" d="100"/>
      </p:scale>
      <p:origin x="0" y="6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82C958-86B3-48B2-86BC-EB5BBFE6CD4A}" type="datetimeFigureOut">
              <a:rPr lang="en-US" smtClean="0"/>
              <a:t>8/12/2015</a:t>
            </a:fld>
            <a:endParaRPr lang="en-US"/>
          </a:p>
        </p:txBody>
      </p:sp>
      <p:sp>
        <p:nvSpPr>
          <p:cNvPr id="4" name="Slide Image Placeholder 3"/>
          <p:cNvSpPr>
            <a:spLocks noGrp="1" noRot="1" noChangeAspect="1"/>
          </p:cNvSpPr>
          <p:nvPr>
            <p:ph type="sldImg" idx="2"/>
          </p:nvPr>
        </p:nvSpPr>
        <p:spPr>
          <a:xfrm>
            <a:off x="342900" y="685800"/>
            <a:ext cx="61722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E97B59-719F-4B0A-B968-8A5745096CFC}" type="slidenum">
              <a:rPr lang="en-US" smtClean="0"/>
              <a:t>‹#›</a:t>
            </a:fld>
            <a:endParaRPr lang="en-US"/>
          </a:p>
        </p:txBody>
      </p:sp>
    </p:spTree>
    <p:extLst>
      <p:ext uri="{BB962C8B-B14F-4D97-AF65-F5344CB8AC3E}">
        <p14:creationId xmlns:p14="http://schemas.microsoft.com/office/powerpoint/2010/main" val="295232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If</a:t>
            </a:r>
            <a:r>
              <a:rPr lang="en-US" baseline="0" dirty="0" smtClean="0"/>
              <a:t> the class teacher follows the instruction here, he will be able to conduct the class smoothly.</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a:t>
            </a:fld>
            <a:endParaRPr lang="en-US"/>
          </a:p>
        </p:txBody>
      </p:sp>
    </p:spTree>
    <p:extLst>
      <p:ext uri="{BB962C8B-B14F-4D97-AF65-F5344CB8AC3E}">
        <p14:creationId xmlns:p14="http://schemas.microsoft.com/office/powerpoint/2010/main" val="2641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err="1" smtClean="0"/>
              <a:t>Zahir</a:t>
            </a:r>
            <a:r>
              <a:rPr lang="en-US" dirty="0" smtClean="0"/>
              <a:t> </a:t>
            </a:r>
            <a:r>
              <a:rPr lang="en-US" dirty="0" err="1" smtClean="0"/>
              <a:t>Raihan’s</a:t>
            </a:r>
            <a:r>
              <a:rPr lang="en-US" dirty="0" smtClean="0"/>
              <a:t> personnel.</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10</a:t>
            </a:fld>
            <a:endParaRPr lang="en-US"/>
          </a:p>
        </p:txBody>
      </p:sp>
    </p:spTree>
    <p:extLst>
      <p:ext uri="{BB962C8B-B14F-4D97-AF65-F5344CB8AC3E}">
        <p14:creationId xmlns:p14="http://schemas.microsoft.com/office/powerpoint/2010/main" val="188660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err="1" smtClean="0"/>
              <a:t>Zahir</a:t>
            </a:r>
            <a:r>
              <a:rPr lang="en-US" dirty="0" smtClean="0"/>
              <a:t> </a:t>
            </a:r>
            <a:r>
              <a:rPr lang="en-US" dirty="0" err="1" smtClean="0"/>
              <a:t>Raihan</a:t>
            </a:r>
            <a:r>
              <a:rPr lang="en-US" dirty="0" smtClean="0"/>
              <a:t> as </a:t>
            </a:r>
            <a:r>
              <a:rPr lang="en-US" dirty="0" err="1" smtClean="0"/>
              <a:t>awriter</a:t>
            </a:r>
            <a:r>
              <a:rPr lang="en-US" dirty="0" smtClean="0"/>
              <a:t>.</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11</a:t>
            </a:fld>
            <a:endParaRPr lang="en-US"/>
          </a:p>
        </p:txBody>
      </p:sp>
    </p:spTree>
    <p:extLst>
      <p:ext uri="{BB962C8B-B14F-4D97-AF65-F5344CB8AC3E}">
        <p14:creationId xmlns:p14="http://schemas.microsoft.com/office/powerpoint/2010/main" val="196231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Legendary works of </a:t>
            </a:r>
            <a:r>
              <a:rPr lang="en-US" dirty="0" err="1" smtClean="0"/>
              <a:t>Zahir</a:t>
            </a:r>
            <a:r>
              <a:rPr lang="en-US" dirty="0" smtClean="0"/>
              <a:t> </a:t>
            </a:r>
            <a:r>
              <a:rPr lang="en-US" dirty="0" err="1" smtClean="0"/>
              <a:t>Raihan</a:t>
            </a:r>
            <a:r>
              <a:rPr lang="en-US" dirty="0" smtClean="0"/>
              <a:t>.</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12</a:t>
            </a:fld>
            <a:endParaRPr lang="en-US"/>
          </a:p>
        </p:txBody>
      </p:sp>
    </p:spTree>
    <p:extLst>
      <p:ext uri="{BB962C8B-B14F-4D97-AF65-F5344CB8AC3E}">
        <p14:creationId xmlns:p14="http://schemas.microsoft.com/office/powerpoint/2010/main" val="107599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0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14</a:t>
            </a:fld>
            <a:endParaRPr lang="en-US"/>
          </a:p>
        </p:txBody>
      </p:sp>
    </p:spTree>
    <p:extLst>
      <p:ext uri="{BB962C8B-B14F-4D97-AF65-F5344CB8AC3E}">
        <p14:creationId xmlns:p14="http://schemas.microsoft.com/office/powerpoint/2010/main" val="71474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15</a:t>
            </a:fld>
            <a:endParaRPr lang="en-US"/>
          </a:p>
        </p:txBody>
      </p:sp>
    </p:spTree>
    <p:extLst>
      <p:ext uri="{BB962C8B-B14F-4D97-AF65-F5344CB8AC3E}">
        <p14:creationId xmlns:p14="http://schemas.microsoft.com/office/powerpoint/2010/main" val="161647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16</a:t>
            </a:fld>
            <a:endParaRPr lang="en-US"/>
          </a:p>
        </p:txBody>
      </p:sp>
    </p:spTree>
    <p:extLst>
      <p:ext uri="{BB962C8B-B14F-4D97-AF65-F5344CB8AC3E}">
        <p14:creationId xmlns:p14="http://schemas.microsoft.com/office/powerpoint/2010/main" val="2809797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17</a:t>
            </a:fld>
            <a:endParaRPr lang="en-US"/>
          </a:p>
        </p:txBody>
      </p:sp>
    </p:spTree>
    <p:extLst>
      <p:ext uri="{BB962C8B-B14F-4D97-AF65-F5344CB8AC3E}">
        <p14:creationId xmlns:p14="http://schemas.microsoft.com/office/powerpoint/2010/main" val="4271405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19</a:t>
            </a:fld>
            <a:endParaRPr lang="en-US"/>
          </a:p>
        </p:txBody>
      </p:sp>
    </p:spTree>
    <p:extLst>
      <p:ext uri="{BB962C8B-B14F-4D97-AF65-F5344CB8AC3E}">
        <p14:creationId xmlns:p14="http://schemas.microsoft.com/office/powerpoint/2010/main" val="4279187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20</a:t>
            </a:fld>
            <a:endParaRPr lang="en-US"/>
          </a:p>
        </p:txBody>
      </p:sp>
    </p:spTree>
    <p:extLst>
      <p:ext uri="{BB962C8B-B14F-4D97-AF65-F5344CB8AC3E}">
        <p14:creationId xmlns:p14="http://schemas.microsoft.com/office/powerpoint/2010/main" val="1756550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21</a:t>
            </a:fld>
            <a:endParaRPr lang="en-US"/>
          </a:p>
        </p:txBody>
      </p:sp>
    </p:spTree>
    <p:extLst>
      <p:ext uri="{BB962C8B-B14F-4D97-AF65-F5344CB8AC3E}">
        <p14:creationId xmlns:p14="http://schemas.microsoft.com/office/powerpoint/2010/main" val="98868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Welcome slide. Teacher may change according to his will.</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a:t>
            </a:fld>
            <a:endParaRPr lang="en-US"/>
          </a:p>
        </p:txBody>
      </p:sp>
    </p:spTree>
    <p:extLst>
      <p:ext uri="{BB962C8B-B14F-4D97-AF65-F5344CB8AC3E}">
        <p14:creationId xmlns:p14="http://schemas.microsoft.com/office/powerpoint/2010/main" val="194239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22</a:t>
            </a:fld>
            <a:endParaRPr lang="en-US"/>
          </a:p>
        </p:txBody>
      </p:sp>
    </p:spTree>
    <p:extLst>
      <p:ext uri="{BB962C8B-B14F-4D97-AF65-F5344CB8AC3E}">
        <p14:creationId xmlns:p14="http://schemas.microsoft.com/office/powerpoint/2010/main" val="1809541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23</a:t>
            </a:fld>
            <a:endParaRPr lang="en-US"/>
          </a:p>
        </p:txBody>
      </p:sp>
    </p:spTree>
    <p:extLst>
      <p:ext uri="{BB962C8B-B14F-4D97-AF65-F5344CB8AC3E}">
        <p14:creationId xmlns:p14="http://schemas.microsoft.com/office/powerpoint/2010/main" val="3206903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Book Antiqua" pitchFamily="18" charset="0"/>
              </a:rPr>
              <a:t>To  conduct this option, firstly click on ‘word’ to show the text word, then click in blank space to show the picture, then click ‘Meaning’ to show the meaning of the word and at last click in the blank space below to show the sentence making.</a:t>
            </a:r>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24</a:t>
            </a:fld>
            <a:endParaRPr lang="en-US"/>
          </a:p>
        </p:txBody>
      </p:sp>
    </p:spTree>
    <p:extLst>
      <p:ext uri="{BB962C8B-B14F-4D97-AF65-F5344CB8AC3E}">
        <p14:creationId xmlns:p14="http://schemas.microsoft.com/office/powerpoint/2010/main" val="1816284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Teacher may conduct the rest of the class manually just with the help of the text book, board, marker and paper (</a:t>
            </a:r>
            <a:r>
              <a:rPr lang="en-US" dirty="0" err="1" smtClean="0"/>
              <a:t>Khata</a:t>
            </a:r>
            <a:r>
              <a:rPr lang="en-US" dirty="0" smtClean="0"/>
              <a:t>).</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25</a:t>
            </a:fld>
            <a:endParaRPr lang="en-US"/>
          </a:p>
        </p:txBody>
      </p:sp>
    </p:spTree>
    <p:extLst>
      <p:ext uri="{BB962C8B-B14F-4D97-AF65-F5344CB8AC3E}">
        <p14:creationId xmlns:p14="http://schemas.microsoft.com/office/powerpoint/2010/main" val="336439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just"/>
            <a:r>
              <a:rPr lang="en-US" baseline="0" dirty="0" smtClean="0"/>
              <a:t>The given text in this page may be helpful for the teacher anyway. This is why I have given it here though it is supposed not to show text more than 6 lines. So this option may be avoided.</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26</a:t>
            </a:fld>
            <a:endParaRPr lang="en-US"/>
          </a:p>
        </p:txBody>
      </p:sp>
    </p:spTree>
    <p:extLst>
      <p:ext uri="{BB962C8B-B14F-4D97-AF65-F5344CB8AC3E}">
        <p14:creationId xmlns:p14="http://schemas.microsoft.com/office/powerpoint/2010/main" val="3200960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given text in this page may be helpful for the teacher anyway. This is why I have given it here though it is supposed not to show text more than 6 lines. So this option may be avoided.</a:t>
            </a:r>
            <a:endParaRPr lang="en-US" dirty="0" smtClean="0"/>
          </a:p>
          <a:p>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27</a:t>
            </a:fld>
            <a:endParaRPr lang="en-US"/>
          </a:p>
        </p:txBody>
      </p:sp>
    </p:spTree>
    <p:extLst>
      <p:ext uri="{BB962C8B-B14F-4D97-AF65-F5344CB8AC3E}">
        <p14:creationId xmlns:p14="http://schemas.microsoft.com/office/powerpoint/2010/main" val="4101242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Evaluation option.</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28</a:t>
            </a:fld>
            <a:endParaRPr lang="en-US"/>
          </a:p>
        </p:txBody>
      </p:sp>
    </p:spTree>
    <p:extLst>
      <p:ext uri="{BB962C8B-B14F-4D97-AF65-F5344CB8AC3E}">
        <p14:creationId xmlns:p14="http://schemas.microsoft.com/office/powerpoint/2010/main" val="3691946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Evaluation through completing sentences &amp; pair works.</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29</a:t>
            </a:fld>
            <a:endParaRPr lang="en-US"/>
          </a:p>
        </p:txBody>
      </p:sp>
    </p:spTree>
    <p:extLst>
      <p:ext uri="{BB962C8B-B14F-4D97-AF65-F5344CB8AC3E}">
        <p14:creationId xmlns:p14="http://schemas.microsoft.com/office/powerpoint/2010/main" val="229400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Group Works. Students themselves may act like the above picture to conduct this session. Teacher will help to do this.</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30</a:t>
            </a:fld>
            <a:endParaRPr lang="en-US"/>
          </a:p>
        </p:txBody>
      </p:sp>
    </p:spTree>
    <p:extLst>
      <p:ext uri="{BB962C8B-B14F-4D97-AF65-F5344CB8AC3E}">
        <p14:creationId xmlns:p14="http://schemas.microsoft.com/office/powerpoint/2010/main" val="1516158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r>
              <a:rPr lang="en-US" dirty="0" smtClean="0"/>
              <a:t>Last greetings.</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31</a:t>
            </a:fld>
            <a:endParaRPr lang="en-US"/>
          </a:p>
        </p:txBody>
      </p:sp>
    </p:spTree>
    <p:extLst>
      <p:ext uri="{BB962C8B-B14F-4D97-AF65-F5344CB8AC3E}">
        <p14:creationId xmlns:p14="http://schemas.microsoft.com/office/powerpoint/2010/main" val="3824409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Introduction of the teacher &amp; Class.</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3</a:t>
            </a:fld>
            <a:endParaRPr lang="en-US"/>
          </a:p>
        </p:txBody>
      </p:sp>
    </p:spTree>
    <p:extLst>
      <p:ext uri="{BB962C8B-B14F-4D97-AF65-F5344CB8AC3E}">
        <p14:creationId xmlns:p14="http://schemas.microsoft.com/office/powerpoint/2010/main" val="1471140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Suspension to lesson</a:t>
            </a:r>
            <a:r>
              <a:rPr lang="en-US" baseline="0" dirty="0" smtClean="0"/>
              <a:t> declaration.</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4</a:t>
            </a:fld>
            <a:endParaRPr lang="en-US"/>
          </a:p>
        </p:txBody>
      </p:sp>
    </p:spTree>
    <p:extLst>
      <p:ext uri="{BB962C8B-B14F-4D97-AF65-F5344CB8AC3E}">
        <p14:creationId xmlns:p14="http://schemas.microsoft.com/office/powerpoint/2010/main" val="2917984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The speeches of Anwar </a:t>
            </a:r>
            <a:r>
              <a:rPr lang="en-US" dirty="0" err="1" smtClean="0"/>
              <a:t>Hossain</a:t>
            </a:r>
            <a:r>
              <a:rPr lang="en-US" dirty="0" smtClean="0"/>
              <a:t> was the dream</a:t>
            </a:r>
            <a:r>
              <a:rPr lang="en-US" baseline="0" dirty="0" smtClean="0"/>
              <a:t> of </a:t>
            </a:r>
            <a:r>
              <a:rPr lang="en-US" baseline="0" dirty="0" err="1" smtClean="0"/>
              <a:t>Zahir</a:t>
            </a:r>
            <a:r>
              <a:rPr lang="en-US" baseline="0" dirty="0" smtClean="0"/>
              <a:t> </a:t>
            </a:r>
            <a:r>
              <a:rPr lang="en-US" baseline="0" dirty="0" err="1" smtClean="0"/>
              <a:t>Raihan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5</a:t>
            </a:fld>
            <a:endParaRPr lang="en-US"/>
          </a:p>
        </p:txBody>
      </p:sp>
    </p:spTree>
    <p:extLst>
      <p:ext uri="{BB962C8B-B14F-4D97-AF65-F5344CB8AC3E}">
        <p14:creationId xmlns:p14="http://schemas.microsoft.com/office/powerpoint/2010/main" val="30636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They had the dreams of the above.</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6</a:t>
            </a:fld>
            <a:endParaRPr lang="en-US"/>
          </a:p>
        </p:txBody>
      </p:sp>
    </p:spTree>
    <p:extLst>
      <p:ext uri="{BB962C8B-B14F-4D97-AF65-F5344CB8AC3E}">
        <p14:creationId xmlns:p14="http://schemas.microsoft.com/office/powerpoint/2010/main" val="2385372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7</a:t>
            </a:fld>
            <a:endParaRPr lang="en-US"/>
          </a:p>
        </p:txBody>
      </p:sp>
    </p:spTree>
    <p:extLst>
      <p:ext uri="{BB962C8B-B14F-4D97-AF65-F5344CB8AC3E}">
        <p14:creationId xmlns:p14="http://schemas.microsoft.com/office/powerpoint/2010/main" val="399517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smtClean="0"/>
              <a:t>All the four skills will be focused in this lesson.</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8</a:t>
            </a:fld>
            <a:endParaRPr lang="en-US"/>
          </a:p>
        </p:txBody>
      </p:sp>
    </p:spTree>
    <p:extLst>
      <p:ext uri="{BB962C8B-B14F-4D97-AF65-F5344CB8AC3E}">
        <p14:creationId xmlns:p14="http://schemas.microsoft.com/office/powerpoint/2010/main" val="3061244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85800"/>
            <a:ext cx="6172200" cy="3429000"/>
          </a:xfrm>
        </p:spPr>
      </p:sp>
      <p:sp>
        <p:nvSpPr>
          <p:cNvPr id="3" name="Notes Placeholder 2"/>
          <p:cNvSpPr>
            <a:spLocks noGrp="1"/>
          </p:cNvSpPr>
          <p:nvPr>
            <p:ph type="body" idx="1"/>
          </p:nvPr>
        </p:nvSpPr>
        <p:spPr/>
        <p:txBody>
          <a:bodyPr/>
          <a:lstStyle/>
          <a:p>
            <a:pPr algn="ctr"/>
            <a:r>
              <a:rPr lang="en-US" dirty="0" err="1" smtClean="0"/>
              <a:t>Introducement</a:t>
            </a:r>
            <a:r>
              <a:rPr lang="en-US" dirty="0" smtClean="0"/>
              <a:t> of </a:t>
            </a:r>
            <a:r>
              <a:rPr lang="en-US" dirty="0" err="1" smtClean="0"/>
              <a:t>Zahir</a:t>
            </a:r>
            <a:r>
              <a:rPr lang="en-US" dirty="0" smtClean="0"/>
              <a:t> </a:t>
            </a:r>
            <a:r>
              <a:rPr lang="en-US" dirty="0" err="1" smtClean="0"/>
              <a:t>Raihan</a:t>
            </a:r>
            <a:r>
              <a:rPr lang="en-US" dirty="0" smtClean="0"/>
              <a:t>.</a:t>
            </a:r>
            <a:endParaRPr lang="en-US" dirty="0"/>
          </a:p>
        </p:txBody>
      </p:sp>
      <p:sp>
        <p:nvSpPr>
          <p:cNvPr id="4" name="Slide Number Placeholder 3"/>
          <p:cNvSpPr>
            <a:spLocks noGrp="1"/>
          </p:cNvSpPr>
          <p:nvPr>
            <p:ph type="sldNum" sz="quarter" idx="10"/>
          </p:nvPr>
        </p:nvSpPr>
        <p:spPr/>
        <p:txBody>
          <a:bodyPr/>
          <a:lstStyle/>
          <a:p>
            <a:fld id="{01E97B59-719F-4B0A-B968-8A5745096CFC}" type="slidenum">
              <a:rPr lang="en-US" smtClean="0"/>
              <a:t>9</a:t>
            </a:fld>
            <a:endParaRPr lang="en-US"/>
          </a:p>
        </p:txBody>
      </p:sp>
    </p:spTree>
    <p:extLst>
      <p:ext uri="{BB962C8B-B14F-4D97-AF65-F5344CB8AC3E}">
        <p14:creationId xmlns:p14="http://schemas.microsoft.com/office/powerpoint/2010/main" val="253489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43050" y="1041400"/>
            <a:ext cx="92583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43050" y="3602038"/>
            <a:ext cx="92583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B76A61-936D-4677-8D0A-D6E9CC838A11}" type="datetimeFigureOut">
              <a:rPr lang="en-US" smtClean="0"/>
              <a:t>8/12/2015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384745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B76A61-936D-4677-8D0A-D6E9CC838A11}" type="datetimeFigureOut">
              <a:rPr lang="en-US" smtClean="0"/>
              <a:t>8/12/2015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332871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3962" y="365125"/>
            <a:ext cx="2661762"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48678" y="365125"/>
            <a:ext cx="7830979"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B76A61-936D-4677-8D0A-D6E9CC838A11}" type="datetimeFigureOut">
              <a:rPr lang="en-US" smtClean="0"/>
              <a:t>8/12/2015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269746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B76A61-936D-4677-8D0A-D6E9CC838A11}" type="datetimeFigureOut">
              <a:rPr lang="en-US" smtClean="0"/>
              <a:t>8/12/2015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378935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2248" y="1709738"/>
            <a:ext cx="10647045" cy="2862262"/>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42248" y="4589466"/>
            <a:ext cx="10647045"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B76A61-936D-4677-8D0A-D6E9CC838A11}" type="datetimeFigureOut">
              <a:rPr lang="en-US" smtClean="0"/>
              <a:t>8/12/2015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4102466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48678" y="1825625"/>
            <a:ext cx="524637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9353" y="1825625"/>
            <a:ext cx="524637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B76A61-936D-4677-8D0A-D6E9CC838A11}" type="datetimeFigureOut">
              <a:rPr lang="en-US" smtClean="0"/>
              <a:t>8/12/2015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317969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248" y="274638"/>
            <a:ext cx="10647045" cy="11430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2248" y="1489075"/>
            <a:ext cx="5220653"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2248" y="2193928"/>
            <a:ext cx="5220653"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67034" y="1489075"/>
            <a:ext cx="5222259"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7034" y="2193928"/>
            <a:ext cx="5222259"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B76A61-936D-4677-8D0A-D6E9CC838A11}" type="datetimeFigureOut">
              <a:rPr lang="en-US" smtClean="0"/>
              <a:t>8/12/2015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9108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B76A61-936D-4677-8D0A-D6E9CC838A11}" type="datetimeFigureOut">
              <a:rPr lang="en-US" smtClean="0"/>
              <a:t>8/12/2015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1259337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76A61-936D-4677-8D0A-D6E9CC838A11}" type="datetimeFigureOut">
              <a:rPr lang="en-US" smtClean="0"/>
              <a:t>8/12/2015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3737723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7" y="457200"/>
            <a:ext cx="3981390"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247978" y="987428"/>
            <a:ext cx="624935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50287" y="2101850"/>
            <a:ext cx="3981390"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76A61-936D-4677-8D0A-D6E9CC838A11}" type="datetimeFigureOut">
              <a:rPr lang="en-US" smtClean="0"/>
              <a:t>8/12/2015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3113654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0287" y="457200"/>
            <a:ext cx="3981390"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247978" y="987428"/>
            <a:ext cx="624935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0287" y="2101850"/>
            <a:ext cx="3981390"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B76A61-936D-4677-8D0A-D6E9CC838A11}" type="datetimeFigureOut">
              <a:rPr lang="en-US" smtClean="0"/>
              <a:t>8/12/2015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6A2BC-666A-4274-8B48-4C74E12C0EFE}" type="slidenum">
              <a:rPr lang="en-US" smtClean="0"/>
              <a:t>‹#›</a:t>
            </a:fld>
            <a:endParaRPr lang="en-US"/>
          </a:p>
        </p:txBody>
      </p:sp>
    </p:spTree>
    <p:extLst>
      <p:ext uri="{BB962C8B-B14F-4D97-AF65-F5344CB8AC3E}">
        <p14:creationId xmlns:p14="http://schemas.microsoft.com/office/powerpoint/2010/main" val="103765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6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8678" y="365128"/>
            <a:ext cx="10647045"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48678" y="1825625"/>
            <a:ext cx="1064704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48678" y="6356353"/>
            <a:ext cx="331755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B76A61-936D-4677-8D0A-D6E9CC838A11}" type="datetimeFigureOut">
              <a:rPr lang="en-US" smtClean="0"/>
              <a:t>8/12/2015</a:t>
            </a:fld>
            <a:endParaRPr lang="en-US"/>
          </a:p>
        </p:txBody>
      </p:sp>
      <p:sp>
        <p:nvSpPr>
          <p:cNvPr id="5" name="Footer Placeholder 4"/>
          <p:cNvSpPr>
            <a:spLocks noGrp="1"/>
          </p:cNvSpPr>
          <p:nvPr>
            <p:ph type="ftr" sz="quarter" idx="3"/>
          </p:nvPr>
        </p:nvSpPr>
        <p:spPr>
          <a:xfrm>
            <a:off x="4706303" y="6356353"/>
            <a:ext cx="2931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78165" y="6356353"/>
            <a:ext cx="33175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6A2BC-666A-4274-8B48-4C74E12C0EFE}" type="slidenum">
              <a:rPr lang="en-US" smtClean="0"/>
              <a:t>‹#›</a:t>
            </a:fld>
            <a:endParaRPr lang="en-US"/>
          </a:p>
        </p:txBody>
      </p:sp>
    </p:spTree>
    <p:extLst>
      <p:ext uri="{BB962C8B-B14F-4D97-AF65-F5344CB8AC3E}">
        <p14:creationId xmlns:p14="http://schemas.microsoft.com/office/powerpoint/2010/main" val="2946650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jpg"/><Relationship Id="rId5" Type="http://schemas.openxmlformats.org/officeDocument/2006/relationships/image" Target="../media/image8.w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1"/>
          <p:cNvSpPr/>
          <p:nvPr/>
        </p:nvSpPr>
        <p:spPr>
          <a:xfrm>
            <a:off x="1516446" y="157657"/>
            <a:ext cx="9848916" cy="898634"/>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Book Antiqua" pitchFamily="18" charset="0"/>
              </a:rPr>
              <a:t>Notes for the subject teachers</a:t>
            </a:r>
            <a:endParaRPr lang="en-US" sz="3200" b="1" dirty="0">
              <a:latin typeface="Book Antiqua" pitchFamily="18" charset="0"/>
            </a:endParaRPr>
          </a:p>
        </p:txBody>
      </p:sp>
      <p:sp>
        <p:nvSpPr>
          <p:cNvPr id="3" name="Rounded Rectangle 2"/>
          <p:cNvSpPr/>
          <p:nvPr/>
        </p:nvSpPr>
        <p:spPr>
          <a:xfrm>
            <a:off x="367142" y="1056291"/>
            <a:ext cx="11684612" cy="551793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just"/>
            <a:r>
              <a:rPr lang="en-US" sz="2800" dirty="0" smtClean="0">
                <a:latin typeface="Book Antiqua" pitchFamily="18" charset="0"/>
              </a:rPr>
              <a:t>Dear colleagues,</a:t>
            </a:r>
          </a:p>
          <a:p>
            <a:pPr algn="just"/>
            <a:r>
              <a:rPr lang="en-US" sz="2800" dirty="0" smtClean="0">
                <a:latin typeface="Book Antiqua" pitchFamily="18" charset="0"/>
              </a:rPr>
              <a:t>There are different directions in every page at ‘Click to add notes option.’ To conduct the class smoothly it will help you. Before going to start presentation you may read it carefully. Specially trigger animation is introduced in this presentation exclusively.</a:t>
            </a:r>
          </a:p>
          <a:p>
            <a:pPr algn="just"/>
            <a:endParaRPr lang="en-US" sz="2800" dirty="0">
              <a:latin typeface="Book Antiqua" pitchFamily="18" charset="0"/>
            </a:endParaRPr>
          </a:p>
          <a:p>
            <a:pPr algn="just"/>
            <a:r>
              <a:rPr lang="en-US" sz="2800" i="1" dirty="0" smtClean="0">
                <a:latin typeface="Book Antiqua" pitchFamily="18" charset="0"/>
              </a:rPr>
              <a:t>Your near &amp; dear</a:t>
            </a:r>
          </a:p>
          <a:p>
            <a:pPr algn="just"/>
            <a:r>
              <a:rPr lang="en-US" sz="2800" i="1" dirty="0" smtClean="0">
                <a:latin typeface="Book Antiqua" pitchFamily="18" charset="0"/>
              </a:rPr>
              <a:t>Md. </a:t>
            </a:r>
            <a:r>
              <a:rPr lang="en-US" sz="2800" i="1" dirty="0" err="1" smtClean="0">
                <a:latin typeface="Book Antiqua" pitchFamily="18" charset="0"/>
              </a:rPr>
              <a:t>Hasan</a:t>
            </a:r>
            <a:r>
              <a:rPr lang="en-US" sz="2800" i="1" dirty="0" smtClean="0">
                <a:latin typeface="Book Antiqua" pitchFamily="18" charset="0"/>
              </a:rPr>
              <a:t> </a:t>
            </a:r>
            <a:r>
              <a:rPr lang="en-US" sz="2800" i="1" dirty="0" err="1" smtClean="0">
                <a:latin typeface="Book Antiqua" pitchFamily="18" charset="0"/>
              </a:rPr>
              <a:t>Hafizur</a:t>
            </a:r>
            <a:r>
              <a:rPr lang="en-US" sz="2800" i="1" dirty="0" smtClean="0">
                <a:latin typeface="Book Antiqua" pitchFamily="18" charset="0"/>
              </a:rPr>
              <a:t> </a:t>
            </a:r>
            <a:r>
              <a:rPr lang="en-US" sz="2800" i="1" dirty="0" err="1" smtClean="0">
                <a:latin typeface="Book Antiqua" pitchFamily="18" charset="0"/>
              </a:rPr>
              <a:t>Rahman</a:t>
            </a:r>
            <a:endParaRPr lang="en-US" sz="2800" i="1" dirty="0" smtClean="0">
              <a:latin typeface="Book Antiqua" pitchFamily="18" charset="0"/>
            </a:endParaRPr>
          </a:p>
          <a:p>
            <a:pPr algn="just"/>
            <a:r>
              <a:rPr lang="en-US" sz="2800" i="1" dirty="0" smtClean="0">
                <a:latin typeface="Book Antiqua" pitchFamily="18" charset="0"/>
              </a:rPr>
              <a:t>Mobile : 01556652300</a:t>
            </a:r>
          </a:p>
          <a:p>
            <a:pPr algn="just"/>
            <a:r>
              <a:rPr lang="en-US" sz="2800" i="1" dirty="0" smtClean="0">
                <a:latin typeface="Book Antiqua" pitchFamily="18" charset="0"/>
              </a:rPr>
              <a:t>E-mail: hasancambrian@gmail.com</a:t>
            </a:r>
            <a:endParaRPr lang="en-US" sz="2800" i="1" dirty="0">
              <a:latin typeface="Book Antiqua" pitchFamily="18" charset="0"/>
            </a:endParaRPr>
          </a:p>
        </p:txBody>
      </p:sp>
    </p:spTree>
    <p:extLst>
      <p:ext uri="{BB962C8B-B14F-4D97-AF65-F5344CB8AC3E}">
        <p14:creationId xmlns:p14="http://schemas.microsoft.com/office/powerpoint/2010/main" val="2035111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4591" y="163777"/>
            <a:ext cx="6040542" cy="584775"/>
          </a:xfrm>
          <a:prstGeom prst="rect">
            <a:avLst/>
          </a:prstGeom>
          <a:noFill/>
        </p:spPr>
        <p:txBody>
          <a:bodyPr wrap="square" rtlCol="0">
            <a:spAutoFit/>
          </a:bodyPr>
          <a:lstStyle/>
          <a:p>
            <a:pPr algn="ctr"/>
            <a:r>
              <a:rPr lang="en-US" sz="3200" b="1" dirty="0" smtClean="0">
                <a:latin typeface="Book Antiqua" pitchFamily="18" charset="0"/>
              </a:rPr>
              <a:t>Let’s have a look at --</a:t>
            </a:r>
            <a:endParaRPr lang="en-US" sz="3200" b="1" dirty="0">
              <a:latin typeface="Book Antiqua"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53" y="713612"/>
            <a:ext cx="3782392" cy="5846362"/>
          </a:xfrm>
          <a:prstGeom prst="rect">
            <a:avLst/>
          </a:prstGeom>
        </p:spPr>
      </p:pic>
      <p:sp>
        <p:nvSpPr>
          <p:cNvPr id="4" name="Right Arrow 3"/>
          <p:cNvSpPr/>
          <p:nvPr/>
        </p:nvSpPr>
        <p:spPr>
          <a:xfrm>
            <a:off x="4414470" y="821642"/>
            <a:ext cx="3282357" cy="1662978"/>
          </a:xfrm>
          <a:prstGeom prs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Book Antiqua" pitchFamily="18" charset="0"/>
                <a:cs typeface="Andalus" pitchFamily="18" charset="-78"/>
              </a:rPr>
              <a:t>Date of birth</a:t>
            </a:r>
            <a:endParaRPr lang="en-US" sz="2800" b="1" dirty="0">
              <a:solidFill>
                <a:schemeClr val="bg1"/>
              </a:solidFill>
              <a:latin typeface="Book Antiqua" pitchFamily="18" charset="0"/>
              <a:cs typeface="Andalus" pitchFamily="18" charset="-78"/>
            </a:endParaRPr>
          </a:p>
        </p:txBody>
      </p:sp>
      <p:sp>
        <p:nvSpPr>
          <p:cNvPr id="5" name="Right Arrow 4"/>
          <p:cNvSpPr/>
          <p:nvPr/>
        </p:nvSpPr>
        <p:spPr>
          <a:xfrm>
            <a:off x="4414471" y="2564135"/>
            <a:ext cx="3313020" cy="1700375"/>
          </a:xfrm>
          <a:prstGeom prs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Book Antiqua" pitchFamily="18" charset="0"/>
                <a:cs typeface="Andalus" pitchFamily="18" charset="-78"/>
              </a:rPr>
              <a:t>Birth place</a:t>
            </a:r>
            <a:endParaRPr lang="en-US" sz="2800" b="1" dirty="0">
              <a:solidFill>
                <a:schemeClr val="bg1"/>
              </a:solidFill>
              <a:latin typeface="Book Antiqua" pitchFamily="18" charset="0"/>
              <a:cs typeface="Andalus" pitchFamily="18" charset="-78"/>
            </a:endParaRPr>
          </a:p>
        </p:txBody>
      </p:sp>
      <p:sp>
        <p:nvSpPr>
          <p:cNvPr id="6" name="TextBox 5"/>
          <p:cNvSpPr txBox="1"/>
          <p:nvPr/>
        </p:nvSpPr>
        <p:spPr>
          <a:xfrm>
            <a:off x="7727488" y="1329968"/>
            <a:ext cx="4059641" cy="646331"/>
          </a:xfrm>
          <a:prstGeom prst="rect">
            <a:avLst/>
          </a:prstGeom>
          <a:noFill/>
          <a:ln>
            <a:solidFill>
              <a:schemeClr val="tx1"/>
            </a:solidFill>
          </a:ln>
        </p:spPr>
        <p:txBody>
          <a:bodyPr wrap="square" rtlCol="0">
            <a:spAutoFit/>
          </a:bodyPr>
          <a:lstStyle/>
          <a:p>
            <a:r>
              <a:rPr lang="en-US" sz="3600" b="1" dirty="0" smtClean="0">
                <a:latin typeface="Book Antiqua" pitchFamily="18" charset="0"/>
                <a:cs typeface="Andalus" pitchFamily="18" charset="-78"/>
              </a:rPr>
              <a:t>19 August, 1935</a:t>
            </a:r>
            <a:endParaRPr lang="en-US" sz="3600" b="1" dirty="0">
              <a:latin typeface="Book Antiqua" pitchFamily="18" charset="0"/>
              <a:cs typeface="Andalus" pitchFamily="18" charset="-78"/>
            </a:endParaRPr>
          </a:p>
        </p:txBody>
      </p:sp>
      <p:sp>
        <p:nvSpPr>
          <p:cNvPr id="7" name="TextBox 6"/>
          <p:cNvSpPr txBox="1"/>
          <p:nvPr/>
        </p:nvSpPr>
        <p:spPr>
          <a:xfrm>
            <a:off x="7741122" y="2795657"/>
            <a:ext cx="4046008" cy="1200329"/>
          </a:xfrm>
          <a:prstGeom prst="rect">
            <a:avLst/>
          </a:prstGeom>
          <a:noFill/>
          <a:ln>
            <a:solidFill>
              <a:schemeClr val="tx1"/>
            </a:solidFill>
          </a:ln>
        </p:spPr>
        <p:txBody>
          <a:bodyPr wrap="square" rtlCol="0">
            <a:spAutoFit/>
          </a:bodyPr>
          <a:lstStyle/>
          <a:p>
            <a:r>
              <a:rPr lang="en-US" sz="3600" b="1" dirty="0" smtClean="0">
                <a:latin typeface="Book Antiqua" pitchFamily="18" charset="0"/>
                <a:cs typeface="Andalus" pitchFamily="18" charset="-78"/>
              </a:rPr>
              <a:t>Village: </a:t>
            </a:r>
            <a:r>
              <a:rPr lang="en-US" sz="3600" b="1" dirty="0" err="1" smtClean="0">
                <a:latin typeface="Book Antiqua" pitchFamily="18" charset="0"/>
                <a:cs typeface="Andalus" pitchFamily="18" charset="-78"/>
              </a:rPr>
              <a:t>Majupur</a:t>
            </a:r>
            <a:endParaRPr lang="en-US" sz="3600" b="1" dirty="0" smtClean="0">
              <a:latin typeface="Book Antiqua" pitchFamily="18" charset="0"/>
              <a:cs typeface="Andalus" pitchFamily="18" charset="-78"/>
            </a:endParaRPr>
          </a:p>
          <a:p>
            <a:r>
              <a:rPr lang="en-US" sz="3600" b="1" dirty="0" smtClean="0">
                <a:latin typeface="Book Antiqua" pitchFamily="18" charset="0"/>
                <a:cs typeface="Andalus" pitchFamily="18" charset="-78"/>
              </a:rPr>
              <a:t>District: </a:t>
            </a:r>
            <a:r>
              <a:rPr lang="en-US" sz="3600" b="1" dirty="0" err="1" smtClean="0">
                <a:latin typeface="Book Antiqua" pitchFamily="18" charset="0"/>
                <a:cs typeface="Andalus" pitchFamily="18" charset="-78"/>
              </a:rPr>
              <a:t>Feni</a:t>
            </a:r>
            <a:endParaRPr lang="en-US" sz="3600" b="1" dirty="0">
              <a:latin typeface="Book Antiqua" pitchFamily="18" charset="0"/>
              <a:cs typeface="Andalus" pitchFamily="18" charset="-78"/>
            </a:endParaRPr>
          </a:p>
        </p:txBody>
      </p:sp>
      <p:sp>
        <p:nvSpPr>
          <p:cNvPr id="8" name="Right Arrow 7"/>
          <p:cNvSpPr/>
          <p:nvPr/>
        </p:nvSpPr>
        <p:spPr>
          <a:xfrm>
            <a:off x="4414473" y="4344025"/>
            <a:ext cx="3313017" cy="1713468"/>
          </a:xfrm>
          <a:prstGeom prs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bg1"/>
                </a:solidFill>
                <a:latin typeface="Book Antiqua" pitchFamily="18" charset="0"/>
                <a:cs typeface="Andalus" pitchFamily="18" charset="-78"/>
              </a:rPr>
              <a:t>Breathed last</a:t>
            </a:r>
            <a:endParaRPr lang="en-US" sz="2800" b="1" dirty="0">
              <a:solidFill>
                <a:schemeClr val="bg1"/>
              </a:solidFill>
              <a:latin typeface="Book Antiqua" pitchFamily="18" charset="0"/>
              <a:cs typeface="Andalus" pitchFamily="18" charset="-78"/>
            </a:endParaRPr>
          </a:p>
        </p:txBody>
      </p:sp>
      <p:sp>
        <p:nvSpPr>
          <p:cNvPr id="9" name="TextBox 8"/>
          <p:cNvSpPr txBox="1"/>
          <p:nvPr/>
        </p:nvSpPr>
        <p:spPr>
          <a:xfrm>
            <a:off x="7727492" y="4866369"/>
            <a:ext cx="4059640" cy="646331"/>
          </a:xfrm>
          <a:prstGeom prst="rect">
            <a:avLst/>
          </a:prstGeom>
          <a:noFill/>
          <a:ln>
            <a:solidFill>
              <a:schemeClr val="tx1"/>
            </a:solidFill>
          </a:ln>
        </p:spPr>
        <p:txBody>
          <a:bodyPr wrap="square" rtlCol="0">
            <a:spAutoFit/>
          </a:bodyPr>
          <a:lstStyle/>
          <a:p>
            <a:r>
              <a:rPr lang="en-US" sz="3600" b="1" dirty="0" smtClean="0">
                <a:latin typeface="Book Antiqua" pitchFamily="18" charset="0"/>
                <a:cs typeface="Andalus" pitchFamily="18" charset="-78"/>
              </a:rPr>
              <a:t>30 December,1971</a:t>
            </a:r>
            <a:endParaRPr lang="en-US" sz="3600" b="1" dirty="0">
              <a:latin typeface="Book Antiqua" pitchFamily="18" charset="0"/>
              <a:cs typeface="Andalus" pitchFamily="18" charset="-78"/>
            </a:endParaRPr>
          </a:p>
        </p:txBody>
      </p:sp>
    </p:spTree>
    <p:extLst>
      <p:ext uri="{BB962C8B-B14F-4D97-AF65-F5344CB8AC3E}">
        <p14:creationId xmlns:p14="http://schemas.microsoft.com/office/powerpoint/2010/main" val="194717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righ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1+#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867" y="262501"/>
            <a:ext cx="5783081" cy="62708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508" y="775303"/>
            <a:ext cx="4265112" cy="4949636"/>
          </a:xfrm>
          <a:prstGeom prst="ellipse">
            <a:avLst/>
          </a:prstGeom>
          <a:ln>
            <a:noFill/>
          </a:ln>
          <a:effectLst>
            <a:softEdge rad="112500"/>
          </a:effectLst>
        </p:spPr>
      </p:pic>
      <p:sp>
        <p:nvSpPr>
          <p:cNvPr id="5" name="Pentagon 4"/>
          <p:cNvSpPr/>
          <p:nvPr/>
        </p:nvSpPr>
        <p:spPr>
          <a:xfrm>
            <a:off x="6185619" y="265045"/>
            <a:ext cx="3824919" cy="6255026"/>
          </a:xfrm>
          <a:prstGeom prst="homePlate">
            <a:avLst/>
          </a:prstGeom>
          <a:blipFill>
            <a:blip r:embed="rId5"/>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Andalus" pitchFamily="18" charset="-78"/>
                <a:cs typeface="Andalus" pitchFamily="18" charset="-78"/>
              </a:rPr>
              <a:t>Some important writings of </a:t>
            </a:r>
            <a:r>
              <a:rPr lang="en-US" sz="4000" dirty="0" err="1" smtClean="0">
                <a:latin typeface="Andalus" pitchFamily="18" charset="-78"/>
                <a:cs typeface="Andalus" pitchFamily="18" charset="-78"/>
              </a:rPr>
              <a:t>Zahir</a:t>
            </a:r>
            <a:r>
              <a:rPr lang="en-US" sz="4000" dirty="0" smtClean="0">
                <a:latin typeface="Andalus" pitchFamily="18" charset="-78"/>
                <a:cs typeface="Andalus" pitchFamily="18" charset="-78"/>
              </a:rPr>
              <a:t> </a:t>
            </a:r>
            <a:r>
              <a:rPr lang="en-US" sz="4000" dirty="0" err="1" smtClean="0">
                <a:latin typeface="Andalus" pitchFamily="18" charset="-78"/>
                <a:cs typeface="Andalus" pitchFamily="18" charset="-78"/>
              </a:rPr>
              <a:t>Raihan</a:t>
            </a:r>
            <a:endParaRPr lang="en-US" sz="4000" dirty="0">
              <a:latin typeface="Andalus" pitchFamily="18" charset="-78"/>
              <a:cs typeface="Andalus" pitchFamily="18" charset="-78"/>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6265" y="4389579"/>
            <a:ext cx="1976614" cy="2173359"/>
          </a:xfrm>
          <a:prstGeom prst="rect">
            <a:avLst/>
          </a:prstGeom>
          <a:ln>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6265" y="219634"/>
            <a:ext cx="1976615" cy="2083136"/>
          </a:xfrm>
          <a:prstGeom prst="rect">
            <a:avLst/>
          </a:prstGeom>
          <a:ln>
            <a:solidFill>
              <a:schemeClr val="tx1"/>
            </a:solid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6265" y="2345637"/>
            <a:ext cx="1976614" cy="2001077"/>
          </a:xfrm>
          <a:prstGeom prst="rect">
            <a:avLst/>
          </a:prstGeom>
          <a:ln>
            <a:solidFill>
              <a:schemeClr val="tx1"/>
            </a:solidFill>
          </a:ln>
        </p:spPr>
      </p:pic>
    </p:spTree>
    <p:extLst>
      <p:ext uri="{BB962C8B-B14F-4D97-AF65-F5344CB8AC3E}">
        <p14:creationId xmlns:p14="http://schemas.microsoft.com/office/powerpoint/2010/main" val="738600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761528" y="536032"/>
            <a:ext cx="7486453" cy="1970689"/>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latin typeface="Book Antiqua" pitchFamily="18" charset="0"/>
              </a:rPr>
              <a:t>What was the legendary works of </a:t>
            </a:r>
            <a:r>
              <a:rPr lang="en-US" sz="3200" b="1" dirty="0" err="1" smtClean="0">
                <a:latin typeface="Book Antiqua" pitchFamily="18" charset="0"/>
              </a:rPr>
              <a:t>Zahir</a:t>
            </a:r>
            <a:r>
              <a:rPr lang="en-US" sz="3200" b="1" dirty="0" smtClean="0">
                <a:latin typeface="Book Antiqua" pitchFamily="18" charset="0"/>
              </a:rPr>
              <a:t> </a:t>
            </a:r>
            <a:r>
              <a:rPr lang="en-US" sz="3200" b="1" dirty="0" err="1" smtClean="0">
                <a:latin typeface="Book Antiqua" pitchFamily="18" charset="0"/>
              </a:rPr>
              <a:t>Raihan</a:t>
            </a:r>
            <a:r>
              <a:rPr lang="en-US" sz="3200" b="1" dirty="0" smtClean="0">
                <a:latin typeface="Book Antiqua" pitchFamily="18" charset="0"/>
              </a:rPr>
              <a:t>?</a:t>
            </a:r>
            <a:endParaRPr lang="en-US" sz="3200" b="1" dirty="0">
              <a:latin typeface="Book Antiqua" pitchFamily="18" charset="0"/>
            </a:endParaRPr>
          </a:p>
        </p:txBody>
      </p:sp>
      <p:sp>
        <p:nvSpPr>
          <p:cNvPr id="4" name="Rounded Rectangle 3"/>
          <p:cNvSpPr/>
          <p:nvPr/>
        </p:nvSpPr>
        <p:spPr>
          <a:xfrm>
            <a:off x="2170913" y="2758966"/>
            <a:ext cx="8364395" cy="266437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latin typeface="Book Antiqua" pitchFamily="18" charset="0"/>
              </a:rPr>
              <a:t>Jibon</a:t>
            </a:r>
            <a:r>
              <a:rPr lang="en-US" sz="3200" b="1" dirty="0" smtClean="0">
                <a:latin typeface="Book Antiqua" pitchFamily="18" charset="0"/>
              </a:rPr>
              <a:t> </a:t>
            </a:r>
            <a:r>
              <a:rPr lang="en-US" sz="3200" b="1" dirty="0" err="1" smtClean="0">
                <a:latin typeface="Book Antiqua" pitchFamily="18" charset="0"/>
              </a:rPr>
              <a:t>Theke</a:t>
            </a:r>
            <a:r>
              <a:rPr lang="en-US" sz="3200" b="1" dirty="0" smtClean="0">
                <a:latin typeface="Book Antiqua" pitchFamily="18" charset="0"/>
              </a:rPr>
              <a:t> </a:t>
            </a:r>
            <a:r>
              <a:rPr lang="en-US" sz="3200" b="1" dirty="0" err="1" smtClean="0">
                <a:latin typeface="Book Antiqua" pitchFamily="18" charset="0"/>
              </a:rPr>
              <a:t>Neya</a:t>
            </a:r>
            <a:r>
              <a:rPr lang="en-US" sz="3200" b="1" dirty="0" smtClean="0">
                <a:latin typeface="Book Antiqua" pitchFamily="18" charset="0"/>
              </a:rPr>
              <a:t> </a:t>
            </a:r>
          </a:p>
          <a:p>
            <a:pPr algn="ctr"/>
            <a:r>
              <a:rPr lang="en-US" sz="3200" b="1" dirty="0" smtClean="0">
                <a:latin typeface="Book Antiqua" pitchFamily="18" charset="0"/>
              </a:rPr>
              <a:t>(Bangla Movie)</a:t>
            </a:r>
            <a:endParaRPr lang="en-US" sz="3200" b="1" dirty="0">
              <a:latin typeface="Book Antiqua" pitchFamily="18" charset="0"/>
            </a:endParaRPr>
          </a:p>
        </p:txBody>
      </p:sp>
    </p:spTree>
    <p:extLst>
      <p:ext uri="{BB962C8B-B14F-4D97-AF65-F5344CB8AC3E}">
        <p14:creationId xmlns:p14="http://schemas.microsoft.com/office/powerpoint/2010/main" val="134623381"/>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Oval 2"/>
          <p:cNvSpPr/>
          <p:nvPr/>
        </p:nvSpPr>
        <p:spPr>
          <a:xfrm>
            <a:off x="2059174" y="331076"/>
            <a:ext cx="8348432" cy="10405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b="1" dirty="0" smtClean="0">
                <a:latin typeface="Book Antiqua" pitchFamily="18" charset="0"/>
              </a:rPr>
              <a:t>Important</a:t>
            </a:r>
            <a:endParaRPr lang="en-US" sz="4400" b="1" dirty="0">
              <a:latin typeface="Book Antiqua" pitchFamily="18" charset="0"/>
            </a:endParaRPr>
          </a:p>
        </p:txBody>
      </p:sp>
      <p:sp>
        <p:nvSpPr>
          <p:cNvPr id="4" name="TextBox 3"/>
          <p:cNvSpPr txBox="1"/>
          <p:nvPr/>
        </p:nvSpPr>
        <p:spPr>
          <a:xfrm>
            <a:off x="622540" y="1734207"/>
            <a:ext cx="11030148" cy="4616648"/>
          </a:xfrm>
          <a:prstGeom prst="rect">
            <a:avLst/>
          </a:prstGeom>
          <a:noFill/>
        </p:spPr>
        <p:txBody>
          <a:bodyPr wrap="square" rtlCol="0">
            <a:spAutoFit/>
          </a:bodyPr>
          <a:lstStyle/>
          <a:p>
            <a:pPr algn="just"/>
            <a:r>
              <a:rPr lang="en-US" sz="2800" b="1" dirty="0" smtClean="0">
                <a:latin typeface="Book Antiqua" pitchFamily="18" charset="0"/>
              </a:rPr>
              <a:t>Dear colleagues,</a:t>
            </a:r>
          </a:p>
          <a:p>
            <a:pPr algn="just"/>
            <a:r>
              <a:rPr lang="en-US" sz="2800" b="1" dirty="0" smtClean="0">
                <a:latin typeface="Book Antiqua" pitchFamily="18" charset="0"/>
              </a:rPr>
              <a:t>Slide No 13 -23 are key words/news words option. The sentences  are mainly text based. Actually the text information are shown  with this option. So this option is fundamental. Please conduct it carefully and sincerely.  All the slides of this option are  trigger animated. To  conduct this option, firstly click on ‘word’ to show the text word, then click in blank space to show the picture, then click ‘Meaning’ to show the meaning of the word and at last click in the blank space below to show the sentence making.</a:t>
            </a:r>
          </a:p>
          <a:p>
            <a:pPr algn="just"/>
            <a:endParaRPr lang="en-US" sz="1400" b="1" dirty="0" smtClean="0">
              <a:latin typeface="Book Antiqua" pitchFamily="18" charset="0"/>
            </a:endParaRPr>
          </a:p>
          <a:p>
            <a:pPr algn="just"/>
            <a:r>
              <a:rPr lang="en-US" sz="2800" b="1" i="1" dirty="0" err="1" smtClean="0">
                <a:latin typeface="Book Antiqua" pitchFamily="18" charset="0"/>
              </a:rPr>
              <a:t>Mr.Hasan</a:t>
            </a:r>
            <a:endParaRPr lang="en-US" sz="2800" b="1" i="1" dirty="0">
              <a:latin typeface="Book Antiqua" pitchFamily="18" charset="0"/>
            </a:endParaRPr>
          </a:p>
        </p:txBody>
      </p:sp>
    </p:spTree>
    <p:extLst>
      <p:ext uri="{BB962C8B-B14F-4D97-AF65-F5344CB8AC3E}">
        <p14:creationId xmlns:p14="http://schemas.microsoft.com/office/powerpoint/2010/main" val="2402987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608008" y="204716"/>
            <a:ext cx="11179052" cy="1583141"/>
          </a:xfrm>
          <a:prstGeom prst="downArrowCallout">
            <a:avLst>
              <a:gd name="adj1" fmla="val 45690"/>
              <a:gd name="adj2" fmla="val 43966"/>
              <a:gd name="adj3" fmla="val 25000"/>
              <a:gd name="adj4" fmla="val 58943"/>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latin typeface="Book Antiqua" pitchFamily="18" charset="0"/>
              </a:rPr>
              <a:t>Key word/new words option</a:t>
            </a:r>
            <a:endParaRPr lang="en-US" sz="3200" b="1" dirty="0">
              <a:latin typeface="Book Antiqua" pitchFamily="18" charset="0"/>
            </a:endParaRPr>
          </a:p>
        </p:txBody>
      </p:sp>
      <p:sp>
        <p:nvSpPr>
          <p:cNvPr id="3" name="Pentagon 2"/>
          <p:cNvSpPr/>
          <p:nvPr/>
        </p:nvSpPr>
        <p:spPr>
          <a:xfrm>
            <a:off x="608009" y="2402006"/>
            <a:ext cx="2846582" cy="3634640"/>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Procession</a:t>
            </a:r>
            <a:endParaRPr lang="en-US" sz="3200" b="1" dirty="0">
              <a:solidFill>
                <a:schemeClr val="bg1"/>
              </a:solidFill>
              <a:latin typeface="Book Antiqua" pitchFamily="18" charset="0"/>
            </a:endParaRPr>
          </a:p>
        </p:txBody>
      </p:sp>
      <p:sp>
        <p:nvSpPr>
          <p:cNvPr id="5" name="Rectangle 4"/>
          <p:cNvSpPr/>
          <p:nvPr/>
        </p:nvSpPr>
        <p:spPr>
          <a:xfrm>
            <a:off x="9672852" y="1787857"/>
            <a:ext cx="2114207" cy="4594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Meaning</a:t>
            </a:r>
            <a:endParaRPr lang="en-US" sz="2800" b="1" dirty="0">
              <a:latin typeface="Book Antiqua" pitchFamily="18" charset="0"/>
            </a:endParaRPr>
          </a:p>
        </p:txBody>
      </p:sp>
      <p:sp>
        <p:nvSpPr>
          <p:cNvPr id="6" name="Rectangle 5"/>
          <p:cNvSpPr/>
          <p:nvPr/>
        </p:nvSpPr>
        <p:spPr>
          <a:xfrm>
            <a:off x="9672852" y="2402009"/>
            <a:ext cx="2114207" cy="363463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latin typeface="Book Antiqua" pitchFamily="18" charset="0"/>
              </a:rPr>
              <a:t>Parade, convoy, march past, gathering of people demanding right.</a:t>
            </a:r>
            <a:endParaRPr lang="en-US" sz="2400" b="1" dirty="0">
              <a:latin typeface="Book Antiqua" pitchFamily="18" charset="0"/>
            </a:endParaRPr>
          </a:p>
        </p:txBody>
      </p:sp>
      <p:sp>
        <p:nvSpPr>
          <p:cNvPr id="7" name="Rectangle 6"/>
          <p:cNvSpPr/>
          <p:nvPr/>
        </p:nvSpPr>
        <p:spPr>
          <a:xfrm>
            <a:off x="608006" y="1787858"/>
            <a:ext cx="1865477" cy="4594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Word</a:t>
            </a:r>
            <a:endParaRPr lang="en-US" sz="2800" b="1" dirty="0">
              <a:latin typeface="Book Antiqua"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23000" contrast="36000"/>
                    </a14:imgEffect>
                  </a14:imgLayer>
                </a14:imgProps>
              </a:ext>
              <a:ext uri="{28A0092B-C50C-407E-A947-70E740481C1C}">
                <a14:useLocalDpi xmlns:a14="http://schemas.microsoft.com/office/drawing/2010/main" val="0"/>
              </a:ext>
            </a:extLst>
          </a:blip>
          <a:stretch>
            <a:fillRect/>
          </a:stretch>
        </p:blipFill>
        <p:spPr>
          <a:xfrm>
            <a:off x="3516768" y="1787856"/>
            <a:ext cx="6059349" cy="4248790"/>
          </a:xfrm>
          <a:prstGeom prst="rect">
            <a:avLst/>
          </a:prstGeom>
          <a:ln>
            <a:solidFill>
              <a:schemeClr val="tx1"/>
            </a:solidFill>
          </a:ln>
        </p:spPr>
      </p:pic>
      <p:sp>
        <p:nvSpPr>
          <p:cNvPr id="8" name="TextBox 7"/>
          <p:cNvSpPr txBox="1"/>
          <p:nvPr/>
        </p:nvSpPr>
        <p:spPr>
          <a:xfrm>
            <a:off x="608008" y="6152581"/>
            <a:ext cx="11179051" cy="584775"/>
          </a:xfrm>
          <a:prstGeom prst="rect">
            <a:avLst/>
          </a:prstGeom>
          <a:noFill/>
          <a:ln>
            <a:solidFill>
              <a:schemeClr val="tx1"/>
            </a:solidFill>
          </a:ln>
        </p:spPr>
        <p:txBody>
          <a:bodyPr wrap="square" rtlCol="0">
            <a:spAutoFit/>
          </a:bodyPr>
          <a:lstStyle/>
          <a:p>
            <a:r>
              <a:rPr lang="en-US" sz="3200" b="1" dirty="0" err="1" smtClean="0">
                <a:latin typeface="Book Antiqua" pitchFamily="18" charset="0"/>
              </a:rPr>
              <a:t>Zahir</a:t>
            </a:r>
            <a:r>
              <a:rPr lang="en-US" sz="3200" b="1" dirty="0" smtClean="0">
                <a:latin typeface="Book Antiqua" pitchFamily="18" charset="0"/>
              </a:rPr>
              <a:t> </a:t>
            </a:r>
            <a:r>
              <a:rPr lang="en-US" sz="3200" b="1" dirty="0" err="1" smtClean="0">
                <a:latin typeface="Book Antiqua" pitchFamily="18" charset="0"/>
              </a:rPr>
              <a:t>Raihan</a:t>
            </a:r>
            <a:r>
              <a:rPr lang="en-US" sz="3200" b="1" dirty="0" smtClean="0">
                <a:latin typeface="Book Antiqua" pitchFamily="18" charset="0"/>
              </a:rPr>
              <a:t> attended the procession of 21 February 1952.</a:t>
            </a:r>
            <a:endParaRPr lang="en-US" sz="3200" b="1" dirty="0">
              <a:latin typeface="Book Antiqua" pitchFamily="18" charset="0"/>
            </a:endParaRPr>
          </a:p>
        </p:txBody>
      </p:sp>
    </p:spTree>
    <p:extLst>
      <p:ext uri="{BB962C8B-B14F-4D97-AF65-F5344CB8AC3E}">
        <p14:creationId xmlns:p14="http://schemas.microsoft.com/office/powerpoint/2010/main" val="7566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nextCondLst>
                <p:cond evt="onClick" delay="0">
                  <p:tgtEl>
                    <p:spTgt spid="7"/>
                  </p:tgtEl>
                </p:cond>
              </p:nextCondLst>
            </p:seq>
          </p:childTnLst>
        </p:cTn>
      </p:par>
    </p:tnLst>
    <p:bldLst>
      <p:bldP spid="3"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528551"/>
            <a:ext cx="2846582"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Historical meeting</a:t>
            </a:r>
            <a:endParaRPr lang="en-US" sz="3200" b="1" dirty="0">
              <a:solidFill>
                <a:schemeClr val="bg1"/>
              </a:solidFill>
              <a:latin typeface="Book Antiqua" pitchFamily="18" charset="0"/>
            </a:endParaRPr>
          </a:p>
        </p:txBody>
      </p:sp>
      <p:sp>
        <p:nvSpPr>
          <p:cNvPr id="3" name="Rectangle 2"/>
          <p:cNvSpPr/>
          <p:nvPr/>
        </p:nvSpPr>
        <p:spPr>
          <a:xfrm>
            <a:off x="9576556" y="516325"/>
            <a:ext cx="2326234"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576556" y="1528550"/>
            <a:ext cx="2326234"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Past ,old, ancient, meeting mentioned in the history</a:t>
            </a:r>
            <a:endParaRPr lang="en-US" sz="2800" b="1" dirty="0">
              <a:latin typeface="Book Antiqua" pitchFamily="18" charset="0"/>
            </a:endParaRPr>
          </a:p>
        </p:txBody>
      </p:sp>
      <p:sp>
        <p:nvSpPr>
          <p:cNvPr id="5" name="Rectangle 4"/>
          <p:cNvSpPr/>
          <p:nvPr/>
        </p:nvSpPr>
        <p:spPr>
          <a:xfrm>
            <a:off x="608008" y="516327"/>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623"/>
          <a:stretch/>
        </p:blipFill>
        <p:spPr>
          <a:xfrm>
            <a:off x="3454591" y="516326"/>
            <a:ext cx="5986808" cy="5297618"/>
          </a:xfrm>
          <a:prstGeom prst="rect">
            <a:avLst/>
          </a:prstGeom>
          <a:ln>
            <a:solidFill>
              <a:schemeClr val="tx1"/>
            </a:solidFill>
          </a:ln>
        </p:spPr>
      </p:pic>
      <p:sp>
        <p:nvSpPr>
          <p:cNvPr id="7" name="TextBox 6"/>
          <p:cNvSpPr txBox="1"/>
          <p:nvPr/>
        </p:nvSpPr>
        <p:spPr>
          <a:xfrm>
            <a:off x="608009" y="5972176"/>
            <a:ext cx="11294780" cy="523220"/>
          </a:xfrm>
          <a:prstGeom prst="rect">
            <a:avLst/>
          </a:prstGeom>
          <a:noFill/>
          <a:ln>
            <a:solidFill>
              <a:schemeClr val="tx1"/>
            </a:solidFill>
          </a:ln>
        </p:spPr>
        <p:txBody>
          <a:bodyPr wrap="square" rtlCol="0">
            <a:spAutoFit/>
          </a:bodyPr>
          <a:lstStyle/>
          <a:p>
            <a:pPr algn="ctr"/>
            <a:r>
              <a:rPr lang="en-US" sz="2800" b="1" spc="-100" dirty="0" err="1" smtClean="0">
                <a:latin typeface="Book Antiqua" pitchFamily="18" charset="0"/>
              </a:rPr>
              <a:t>Zahir</a:t>
            </a:r>
            <a:r>
              <a:rPr lang="en-US" sz="2800" b="1" spc="-100" dirty="0" smtClean="0">
                <a:latin typeface="Book Antiqua" pitchFamily="18" charset="0"/>
              </a:rPr>
              <a:t> </a:t>
            </a:r>
            <a:r>
              <a:rPr lang="en-US" sz="2800" b="1" spc="-100" dirty="0" err="1" smtClean="0">
                <a:latin typeface="Book Antiqua" pitchFamily="18" charset="0"/>
              </a:rPr>
              <a:t>Raihan</a:t>
            </a:r>
            <a:r>
              <a:rPr lang="en-US" sz="2800" b="1" spc="-100" dirty="0" smtClean="0">
                <a:latin typeface="Book Antiqua" pitchFamily="18" charset="0"/>
              </a:rPr>
              <a:t> was present in the meeting of </a:t>
            </a:r>
            <a:r>
              <a:rPr lang="en-US" sz="2800" b="1" spc="-100" dirty="0" err="1" smtClean="0">
                <a:latin typeface="Book Antiqua" pitchFamily="18" charset="0"/>
              </a:rPr>
              <a:t>Amtala</a:t>
            </a:r>
            <a:r>
              <a:rPr lang="en-US" sz="2800" b="1" spc="-100" dirty="0" smtClean="0">
                <a:latin typeface="Book Antiqua" pitchFamily="18" charset="0"/>
              </a:rPr>
              <a:t> on 21 February, 1952.</a:t>
            </a:r>
            <a:endParaRPr lang="en-US" sz="2800" b="1" spc="-100" dirty="0">
              <a:latin typeface="Book Antiqua" pitchFamily="18" charset="0"/>
            </a:endParaRPr>
          </a:p>
        </p:txBody>
      </p:sp>
    </p:spTree>
    <p:extLst>
      <p:ext uri="{BB962C8B-B14F-4D97-AF65-F5344CB8AC3E}">
        <p14:creationId xmlns:p14="http://schemas.microsoft.com/office/powerpoint/2010/main" val="373256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up)">
                                      <p:cBhvr>
                                        <p:cTn id="26"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09" y="1528551"/>
            <a:ext cx="2801171"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Mass movement</a:t>
            </a:r>
            <a:endParaRPr lang="en-US" sz="3200" b="1" dirty="0">
              <a:solidFill>
                <a:schemeClr val="bg1"/>
              </a:solidFill>
              <a:latin typeface="Book Antiqua" pitchFamily="18" charset="0"/>
            </a:endParaRPr>
          </a:p>
        </p:txBody>
      </p:sp>
      <p:sp>
        <p:nvSpPr>
          <p:cNvPr id="3" name="Rectangle 2"/>
          <p:cNvSpPr/>
          <p:nvPr/>
        </p:nvSpPr>
        <p:spPr>
          <a:xfrm>
            <a:off x="9921583" y="516327"/>
            <a:ext cx="2056343"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21583" y="1528551"/>
            <a:ext cx="2056343"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smtClean="0">
                <a:latin typeface="Book Antiqua" pitchFamily="18" charset="0"/>
              </a:rPr>
              <a:t>Movement participated by all classes of people</a:t>
            </a:r>
            <a:endParaRPr lang="en-US" sz="2800" b="1" spc="-100" dirty="0">
              <a:latin typeface="Book Antiqua" pitchFamily="18" charset="0"/>
            </a:endParaRPr>
          </a:p>
        </p:txBody>
      </p:sp>
      <p:sp>
        <p:nvSpPr>
          <p:cNvPr id="5" name="Rectangle 4"/>
          <p:cNvSpPr/>
          <p:nvPr/>
        </p:nvSpPr>
        <p:spPr>
          <a:xfrm>
            <a:off x="608008" y="516327"/>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695"/>
          <a:stretch/>
        </p:blipFill>
        <p:spPr>
          <a:xfrm>
            <a:off x="3409181" y="516330"/>
            <a:ext cx="6480810" cy="5297617"/>
          </a:xfrm>
          <a:prstGeom prst="rect">
            <a:avLst/>
          </a:prstGeom>
          <a:ln>
            <a:solidFill>
              <a:schemeClr val="tx1"/>
            </a:solidFill>
          </a:ln>
        </p:spPr>
      </p:pic>
      <p:sp>
        <p:nvSpPr>
          <p:cNvPr id="7" name="TextBox 6"/>
          <p:cNvSpPr txBox="1"/>
          <p:nvPr/>
        </p:nvSpPr>
        <p:spPr>
          <a:xfrm>
            <a:off x="608009" y="6029325"/>
            <a:ext cx="11369917"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He also participated in the mass movement of 1969.</a:t>
            </a:r>
            <a:endParaRPr lang="en-US" sz="2800" b="1" dirty="0">
              <a:latin typeface="Book Antiqua" pitchFamily="18" charset="0"/>
            </a:endParaRPr>
          </a:p>
        </p:txBody>
      </p:sp>
    </p:spTree>
    <p:extLst>
      <p:ext uri="{BB962C8B-B14F-4D97-AF65-F5344CB8AC3E}">
        <p14:creationId xmlns:p14="http://schemas.microsoft.com/office/powerpoint/2010/main" val="11814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1" y="1528551"/>
            <a:ext cx="2560066" cy="4285397"/>
          </a:xfrm>
          <a:prstGeom prst="homePlate">
            <a:avLst>
              <a:gd name="adj" fmla="val 25663"/>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Film industry</a:t>
            </a:r>
            <a:endParaRPr lang="en-US" sz="3200" b="1" dirty="0">
              <a:solidFill>
                <a:schemeClr val="bg1"/>
              </a:solidFill>
              <a:latin typeface="Book Antiqua" pitchFamily="18" charset="0"/>
            </a:endParaRPr>
          </a:p>
        </p:txBody>
      </p:sp>
      <p:sp>
        <p:nvSpPr>
          <p:cNvPr id="3" name="Rectangle 2"/>
          <p:cNvSpPr/>
          <p:nvPr/>
        </p:nvSpPr>
        <p:spPr>
          <a:xfrm>
            <a:off x="9979449" y="516327"/>
            <a:ext cx="1865477"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79449" y="1528551"/>
            <a:ext cx="1865477"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Movie making industry, FDC</a:t>
            </a:r>
            <a:endParaRPr lang="en-US" sz="2800" b="1" dirty="0">
              <a:latin typeface="Book Antiqua" pitchFamily="18" charset="0"/>
            </a:endParaRPr>
          </a:p>
        </p:txBody>
      </p:sp>
      <p:sp>
        <p:nvSpPr>
          <p:cNvPr id="5" name="Rectangle 4"/>
          <p:cNvSpPr/>
          <p:nvPr/>
        </p:nvSpPr>
        <p:spPr>
          <a:xfrm>
            <a:off x="608008" y="516327"/>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4000" contrast="17000"/>
                    </a14:imgEffect>
                  </a14:imgLayer>
                </a14:imgProps>
              </a:ext>
              <a:ext uri="{28A0092B-C50C-407E-A947-70E740481C1C}">
                <a14:useLocalDpi xmlns:a14="http://schemas.microsoft.com/office/drawing/2010/main" val="0"/>
              </a:ext>
            </a:extLst>
          </a:blip>
          <a:srcRect l="7416" t="15914"/>
          <a:stretch/>
        </p:blipFill>
        <p:spPr>
          <a:xfrm>
            <a:off x="3139143" y="516327"/>
            <a:ext cx="6753507" cy="5297618"/>
          </a:xfrm>
          <a:prstGeom prst="rect">
            <a:avLst/>
          </a:prstGeom>
          <a:ln>
            <a:solidFill>
              <a:schemeClr val="tx1"/>
            </a:solidFill>
          </a:ln>
        </p:spPr>
      </p:pic>
      <p:sp>
        <p:nvSpPr>
          <p:cNvPr id="10" name="TextBox 9"/>
          <p:cNvSpPr txBox="1"/>
          <p:nvPr/>
        </p:nvSpPr>
        <p:spPr>
          <a:xfrm>
            <a:off x="608008" y="6000753"/>
            <a:ext cx="11179051"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He had many dreams about our film industry.</a:t>
            </a:r>
            <a:endParaRPr lang="en-US" sz="3200" b="1" dirty="0">
              <a:latin typeface="Book Antiqua" pitchFamily="18" charset="0"/>
            </a:endParaRPr>
          </a:p>
        </p:txBody>
      </p:sp>
    </p:spTree>
    <p:extLst>
      <p:ext uri="{BB962C8B-B14F-4D97-AF65-F5344CB8AC3E}">
        <p14:creationId xmlns:p14="http://schemas.microsoft.com/office/powerpoint/2010/main" val="412647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405052" y="1528551"/>
            <a:ext cx="2618364" cy="4285397"/>
          </a:xfrm>
          <a:prstGeom prst="homePlate">
            <a:avLst>
              <a:gd name="adj" fmla="val 18978"/>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legendary</a:t>
            </a:r>
            <a:endParaRPr lang="en-US" sz="3200" b="1" dirty="0">
              <a:solidFill>
                <a:schemeClr val="bg1"/>
              </a:solidFill>
              <a:latin typeface="Book Antiqua" pitchFamily="18" charset="0"/>
            </a:endParaRPr>
          </a:p>
        </p:txBody>
      </p:sp>
      <p:sp>
        <p:nvSpPr>
          <p:cNvPr id="3" name="Rectangle 2"/>
          <p:cNvSpPr/>
          <p:nvPr/>
        </p:nvSpPr>
        <p:spPr>
          <a:xfrm>
            <a:off x="9809160" y="516327"/>
            <a:ext cx="2051378"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823855" y="1528550"/>
            <a:ext cx="2051378" cy="43025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Book Antiqua" pitchFamily="18" charset="0"/>
              </a:rPr>
              <a:t>Fabulous, famous, well known</a:t>
            </a:r>
            <a:endParaRPr lang="en-US" sz="3200" b="1" dirty="0">
              <a:latin typeface="Book Antiqua" pitchFamily="18" charset="0"/>
            </a:endParaRPr>
          </a:p>
        </p:txBody>
      </p:sp>
      <p:sp>
        <p:nvSpPr>
          <p:cNvPr id="5" name="Rectangle 4"/>
          <p:cNvSpPr/>
          <p:nvPr/>
        </p:nvSpPr>
        <p:spPr>
          <a:xfrm>
            <a:off x="405051" y="516327"/>
            <a:ext cx="2068435"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sp>
        <p:nvSpPr>
          <p:cNvPr id="6" name="TextBox 5"/>
          <p:cNvSpPr txBox="1"/>
          <p:nvPr/>
        </p:nvSpPr>
        <p:spPr>
          <a:xfrm>
            <a:off x="405051" y="6043613"/>
            <a:ext cx="11470182" cy="523220"/>
          </a:xfrm>
          <a:prstGeom prst="rect">
            <a:avLst/>
          </a:prstGeom>
          <a:noFill/>
          <a:ln>
            <a:solidFill>
              <a:schemeClr val="tx1"/>
            </a:solidFill>
          </a:ln>
        </p:spPr>
        <p:txBody>
          <a:bodyPr wrap="square" rtlCol="0">
            <a:spAutoFit/>
          </a:bodyPr>
          <a:lstStyle/>
          <a:p>
            <a:pPr algn="ctr"/>
            <a:r>
              <a:rPr lang="en-US" sz="2800" b="1" dirty="0" err="1" smtClean="0">
                <a:latin typeface="Book Antiqua" pitchFamily="18" charset="0"/>
              </a:rPr>
              <a:t>Zahir</a:t>
            </a:r>
            <a:r>
              <a:rPr lang="en-US" sz="2800" b="1" dirty="0" smtClean="0">
                <a:latin typeface="Book Antiqua" pitchFamily="18" charset="0"/>
              </a:rPr>
              <a:t> </a:t>
            </a:r>
            <a:r>
              <a:rPr lang="en-US" sz="2800" b="1" dirty="0" err="1" smtClean="0">
                <a:latin typeface="Book Antiqua" pitchFamily="18" charset="0"/>
              </a:rPr>
              <a:t>Raihan</a:t>
            </a:r>
            <a:r>
              <a:rPr lang="en-US" sz="2800" b="1" dirty="0" smtClean="0">
                <a:latin typeface="Book Antiqua" pitchFamily="18" charset="0"/>
              </a:rPr>
              <a:t> made a legendary film ’</a:t>
            </a:r>
            <a:r>
              <a:rPr lang="en-US" sz="2800" b="1" dirty="0" err="1" smtClean="0">
                <a:latin typeface="Book Antiqua" pitchFamily="18" charset="0"/>
              </a:rPr>
              <a:t>Jibon</a:t>
            </a:r>
            <a:r>
              <a:rPr lang="en-US" sz="2800" b="1" dirty="0" smtClean="0">
                <a:latin typeface="Book Antiqua" pitchFamily="18" charset="0"/>
              </a:rPr>
              <a:t> </a:t>
            </a:r>
            <a:r>
              <a:rPr lang="en-US" sz="2800" b="1" dirty="0" err="1" smtClean="0">
                <a:latin typeface="Book Antiqua" pitchFamily="18" charset="0"/>
              </a:rPr>
              <a:t>Theke</a:t>
            </a:r>
            <a:r>
              <a:rPr lang="en-US" sz="2800" b="1" dirty="0" smtClean="0">
                <a:latin typeface="Book Antiqua" pitchFamily="18" charset="0"/>
              </a:rPr>
              <a:t> </a:t>
            </a:r>
            <a:r>
              <a:rPr lang="en-US" sz="2800" b="1" dirty="0" err="1" smtClean="0">
                <a:latin typeface="Book Antiqua" pitchFamily="18" charset="0"/>
              </a:rPr>
              <a:t>Neya</a:t>
            </a:r>
            <a:r>
              <a:rPr lang="en-US" sz="2800" b="1" dirty="0" smtClean="0">
                <a:latin typeface="Book Antiqua" pitchFamily="18" charset="0"/>
              </a:rPr>
              <a:t>.’</a:t>
            </a:r>
            <a:endParaRPr lang="en-US" sz="2800" b="1" dirty="0">
              <a:latin typeface="Book Antiqua" pitchFamily="18"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868"/>
          <a:stretch/>
        </p:blipFill>
        <p:spPr>
          <a:xfrm>
            <a:off x="3023414" y="516330"/>
            <a:ext cx="6712268" cy="5314723"/>
          </a:xfrm>
          <a:prstGeom prst="rect">
            <a:avLst/>
          </a:prstGeom>
          <a:ln>
            <a:solidFill>
              <a:schemeClr val="tx1"/>
            </a:solidFill>
          </a:ln>
        </p:spPr>
      </p:pic>
    </p:spTree>
    <p:extLst>
      <p:ext uri="{BB962C8B-B14F-4D97-AF65-F5344CB8AC3E}">
        <p14:creationId xmlns:p14="http://schemas.microsoft.com/office/powerpoint/2010/main" val="247630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528551"/>
            <a:ext cx="2846582"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Autocratic</a:t>
            </a:r>
            <a:endParaRPr lang="en-US" sz="3200" b="1" dirty="0">
              <a:solidFill>
                <a:schemeClr val="bg1"/>
              </a:solidFill>
              <a:latin typeface="Book Antiqua" pitchFamily="18" charset="0"/>
            </a:endParaRPr>
          </a:p>
        </p:txBody>
      </p:sp>
      <p:sp>
        <p:nvSpPr>
          <p:cNvPr id="3" name="Rectangle 2"/>
          <p:cNvSpPr/>
          <p:nvPr/>
        </p:nvSpPr>
        <p:spPr>
          <a:xfrm>
            <a:off x="9921583" y="516327"/>
            <a:ext cx="1865477"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21583" y="1528551"/>
            <a:ext cx="1865477"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Despotic, repressive</a:t>
            </a:r>
            <a:endParaRPr lang="en-US" sz="2800" b="1" dirty="0">
              <a:latin typeface="Book Antiqua" pitchFamily="18" charset="0"/>
            </a:endParaRPr>
          </a:p>
        </p:txBody>
      </p:sp>
      <p:sp>
        <p:nvSpPr>
          <p:cNvPr id="5" name="Rectangle 4"/>
          <p:cNvSpPr/>
          <p:nvPr/>
        </p:nvSpPr>
        <p:spPr>
          <a:xfrm>
            <a:off x="608008" y="516327"/>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276" t="6570" r="18779" b="10494"/>
          <a:stretch/>
        </p:blipFill>
        <p:spPr>
          <a:xfrm>
            <a:off x="3466575" y="516325"/>
            <a:ext cx="6341438" cy="5297620"/>
          </a:xfrm>
          <a:prstGeom prst="rect">
            <a:avLst/>
          </a:prstGeom>
          <a:ln>
            <a:solidFill>
              <a:schemeClr val="tx1"/>
            </a:solidFill>
          </a:ln>
        </p:spPr>
      </p:pic>
      <p:sp>
        <p:nvSpPr>
          <p:cNvPr id="7" name="TextBox 6"/>
          <p:cNvSpPr txBox="1"/>
          <p:nvPr/>
        </p:nvSpPr>
        <p:spPr>
          <a:xfrm>
            <a:off x="608008" y="6000750"/>
            <a:ext cx="11179051" cy="523220"/>
          </a:xfrm>
          <a:prstGeom prst="rect">
            <a:avLst/>
          </a:prstGeom>
          <a:noFill/>
          <a:ln>
            <a:solidFill>
              <a:schemeClr val="tx1"/>
            </a:solidFill>
          </a:ln>
        </p:spPr>
        <p:txBody>
          <a:bodyPr wrap="square" rtlCol="0">
            <a:spAutoFit/>
          </a:bodyPr>
          <a:lstStyle/>
          <a:p>
            <a:pPr algn="ctr"/>
            <a:r>
              <a:rPr lang="en-US" sz="2800" b="1" dirty="0" err="1" smtClean="0">
                <a:latin typeface="Book Antiqua" pitchFamily="18" charset="0"/>
              </a:rPr>
              <a:t>Zahir</a:t>
            </a:r>
            <a:r>
              <a:rPr lang="en-US" sz="2800" b="1" dirty="0" smtClean="0">
                <a:latin typeface="Book Antiqua" pitchFamily="18" charset="0"/>
              </a:rPr>
              <a:t> </a:t>
            </a:r>
            <a:r>
              <a:rPr lang="en-US" sz="2800" b="1" dirty="0" err="1" smtClean="0">
                <a:latin typeface="Book Antiqua" pitchFamily="18" charset="0"/>
              </a:rPr>
              <a:t>Raihan</a:t>
            </a:r>
            <a:r>
              <a:rPr lang="en-US" sz="2800" b="1" dirty="0" smtClean="0">
                <a:latin typeface="Book Antiqua" pitchFamily="18" charset="0"/>
              </a:rPr>
              <a:t> was always against the autocratic government.</a:t>
            </a:r>
            <a:endParaRPr lang="en-US" sz="2800" b="1" dirty="0">
              <a:latin typeface="Book Antiqua" pitchFamily="18" charset="0"/>
            </a:endParaRPr>
          </a:p>
        </p:txBody>
      </p:sp>
    </p:spTree>
    <p:extLst>
      <p:ext uri="{BB962C8B-B14F-4D97-AF65-F5344CB8AC3E}">
        <p14:creationId xmlns:p14="http://schemas.microsoft.com/office/powerpoint/2010/main" val="35259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679"/>
            <a:ext cx="12344400" cy="6858000"/>
          </a:xfrm>
          <a:prstGeom prst="rect">
            <a:avLst/>
          </a:prstGeom>
        </p:spPr>
      </p:pic>
      <p:sp>
        <p:nvSpPr>
          <p:cNvPr id="3" name="Donut 2"/>
          <p:cNvSpPr/>
          <p:nvPr/>
        </p:nvSpPr>
        <p:spPr>
          <a:xfrm>
            <a:off x="7360297" y="1056291"/>
            <a:ext cx="4648118" cy="4618370"/>
          </a:xfrm>
          <a:prstGeom prst="donut">
            <a:avLst/>
          </a:prstGeom>
          <a:noFill/>
          <a:ln>
            <a:solidFill>
              <a:schemeClr val="tx1"/>
            </a:solidFill>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ircle">
              <a:avLst/>
            </a:prstTxWarp>
          </a:bodyPr>
          <a:lstStyle/>
          <a:p>
            <a:pPr algn="ctr"/>
            <a:r>
              <a:rPr lang="en-US" sz="7200" b="1" dirty="0" smtClean="0">
                <a:solidFill>
                  <a:schemeClr val="tx1"/>
                </a:solidFill>
                <a:latin typeface="Andalus" pitchFamily="18" charset="-78"/>
                <a:cs typeface="Andalus" pitchFamily="18" charset="-78"/>
              </a:rPr>
              <a:t>Good Morning my dear students.</a:t>
            </a:r>
            <a:endParaRPr lang="en-US" sz="7200" b="1" dirty="0">
              <a:solidFill>
                <a:schemeClr val="tx1"/>
              </a:solidFill>
              <a:latin typeface="Andalus" pitchFamily="18" charset="-78"/>
              <a:cs typeface="Andalus" pitchFamily="18" charset="-78"/>
            </a:endParaRPr>
          </a:p>
        </p:txBody>
      </p:sp>
      <p:sp>
        <p:nvSpPr>
          <p:cNvPr id="4" name="Sun 3"/>
          <p:cNvSpPr/>
          <p:nvPr/>
        </p:nvSpPr>
        <p:spPr>
          <a:xfrm>
            <a:off x="8711534" y="2557604"/>
            <a:ext cx="1951173" cy="1885351"/>
          </a:xfrm>
          <a:prstGeom prst="sun">
            <a:avLst/>
          </a:prstGeom>
          <a:solidFill>
            <a:schemeClr val="accent5">
              <a:lumMod val="20000"/>
              <a:lumOff val="80000"/>
            </a:schemeClr>
          </a:solidFill>
          <a:ln>
            <a:noFill/>
          </a:ln>
          <a:effectLst>
            <a:glow rad="1397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94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repeatCount="500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par>
                                <p:cTn id="11" presetID="8" presetClass="emph" presetSubtype="0" fill="hold" grpId="1" nodeType="withEffect">
                                  <p:stCondLst>
                                    <p:cond delay="0"/>
                                  </p:stCondLst>
                                  <p:childTnLst>
                                    <p:animRot by="21600000">
                                      <p:cBhvr>
                                        <p:cTn id="12" dur="1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528551"/>
            <a:ext cx="2846582"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Revolt</a:t>
            </a:r>
            <a:endParaRPr lang="en-US" sz="3200" b="1" dirty="0">
              <a:solidFill>
                <a:schemeClr val="bg1"/>
              </a:solidFill>
              <a:latin typeface="Book Antiqua" pitchFamily="18" charset="0"/>
            </a:endParaRPr>
          </a:p>
        </p:txBody>
      </p:sp>
      <p:sp>
        <p:nvSpPr>
          <p:cNvPr id="3" name="Rectangle 2"/>
          <p:cNvSpPr/>
          <p:nvPr/>
        </p:nvSpPr>
        <p:spPr>
          <a:xfrm>
            <a:off x="9921583" y="516327"/>
            <a:ext cx="1865477"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21583" y="1528551"/>
            <a:ext cx="1865477"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Book Antiqua" pitchFamily="18" charset="0"/>
              </a:rPr>
              <a:t>Riot, mutiny</a:t>
            </a:r>
            <a:endParaRPr lang="en-US" sz="3200" b="1" dirty="0">
              <a:latin typeface="Book Antiqua" pitchFamily="18" charset="0"/>
            </a:endParaRPr>
          </a:p>
        </p:txBody>
      </p:sp>
      <p:sp>
        <p:nvSpPr>
          <p:cNvPr id="5" name="Rectangle 4"/>
          <p:cNvSpPr/>
          <p:nvPr/>
        </p:nvSpPr>
        <p:spPr>
          <a:xfrm>
            <a:off x="608008" y="516327"/>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6558"/>
          <a:stretch/>
        </p:blipFill>
        <p:spPr>
          <a:xfrm>
            <a:off x="3454591" y="516326"/>
            <a:ext cx="6266625" cy="5297618"/>
          </a:xfrm>
          <a:prstGeom prst="rect">
            <a:avLst/>
          </a:prstGeom>
          <a:ln>
            <a:solidFill>
              <a:schemeClr val="tx1"/>
            </a:solidFill>
          </a:ln>
        </p:spPr>
      </p:pic>
      <p:sp>
        <p:nvSpPr>
          <p:cNvPr id="7" name="TextBox 6"/>
          <p:cNvSpPr txBox="1"/>
          <p:nvPr/>
        </p:nvSpPr>
        <p:spPr>
          <a:xfrm>
            <a:off x="608008" y="6015039"/>
            <a:ext cx="11179051" cy="523220"/>
          </a:xfrm>
          <a:prstGeom prst="rect">
            <a:avLst/>
          </a:prstGeom>
          <a:noFill/>
        </p:spPr>
        <p:txBody>
          <a:bodyPr wrap="square" rtlCol="0">
            <a:spAutoFit/>
          </a:bodyPr>
          <a:lstStyle/>
          <a:p>
            <a:pPr algn="ctr"/>
            <a:r>
              <a:rPr lang="en-US" sz="2800" b="1" dirty="0" smtClean="0">
                <a:latin typeface="Book Antiqua" pitchFamily="18" charset="0"/>
              </a:rPr>
              <a:t>‘</a:t>
            </a:r>
            <a:r>
              <a:rPr lang="en-US" sz="2800" b="1" dirty="0" err="1" smtClean="0">
                <a:latin typeface="Book Antiqua" pitchFamily="18" charset="0"/>
              </a:rPr>
              <a:t>Jibon</a:t>
            </a:r>
            <a:r>
              <a:rPr lang="en-US" sz="2800" b="1" dirty="0" smtClean="0">
                <a:latin typeface="Book Antiqua" pitchFamily="18" charset="0"/>
              </a:rPr>
              <a:t> </a:t>
            </a:r>
            <a:r>
              <a:rPr lang="en-US" sz="2800" b="1" dirty="0" err="1" smtClean="0">
                <a:latin typeface="Book Antiqua" pitchFamily="18" charset="0"/>
              </a:rPr>
              <a:t>Theke</a:t>
            </a:r>
            <a:r>
              <a:rPr lang="en-US" sz="2800" b="1" dirty="0" smtClean="0">
                <a:latin typeface="Book Antiqua" pitchFamily="18" charset="0"/>
              </a:rPr>
              <a:t> </a:t>
            </a:r>
            <a:r>
              <a:rPr lang="en-US" sz="2800" b="1" dirty="0" err="1" smtClean="0">
                <a:latin typeface="Book Antiqua" pitchFamily="18" charset="0"/>
              </a:rPr>
              <a:t>Neya</a:t>
            </a:r>
            <a:r>
              <a:rPr lang="en-US" sz="2800" b="1" dirty="0" smtClean="0">
                <a:latin typeface="Book Antiqua" pitchFamily="18" charset="0"/>
              </a:rPr>
              <a:t>’ was a revolt against the autocratic government.</a:t>
            </a:r>
            <a:endParaRPr lang="en-US" sz="2800" b="1" dirty="0">
              <a:latin typeface="Book Antiqua" pitchFamily="18" charset="0"/>
            </a:endParaRPr>
          </a:p>
        </p:txBody>
      </p:sp>
    </p:spTree>
    <p:extLst>
      <p:ext uri="{BB962C8B-B14F-4D97-AF65-F5344CB8AC3E}">
        <p14:creationId xmlns:p14="http://schemas.microsoft.com/office/powerpoint/2010/main" val="382243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310841"/>
            <a:ext cx="2846582"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Prison</a:t>
            </a:r>
            <a:endParaRPr lang="en-US" sz="3200" b="1" dirty="0">
              <a:solidFill>
                <a:schemeClr val="bg1"/>
              </a:solidFill>
              <a:latin typeface="Book Antiqua" pitchFamily="18" charset="0"/>
            </a:endParaRPr>
          </a:p>
        </p:txBody>
      </p:sp>
      <p:sp>
        <p:nvSpPr>
          <p:cNvPr id="3" name="Rectangle 2"/>
          <p:cNvSpPr/>
          <p:nvPr/>
        </p:nvSpPr>
        <p:spPr>
          <a:xfrm>
            <a:off x="9800934" y="298619"/>
            <a:ext cx="2234856" cy="83480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800934" y="1310842"/>
            <a:ext cx="2234856"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Jail , penal, punishment</a:t>
            </a:r>
            <a:endParaRPr lang="en-US" sz="2800" b="1" dirty="0">
              <a:latin typeface="Book Antiqua" pitchFamily="18" charset="0"/>
            </a:endParaRPr>
          </a:p>
        </p:txBody>
      </p:sp>
      <p:sp>
        <p:nvSpPr>
          <p:cNvPr id="5" name="Rectangle 4"/>
          <p:cNvSpPr/>
          <p:nvPr/>
        </p:nvSpPr>
        <p:spPr>
          <a:xfrm>
            <a:off x="608008" y="298619"/>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265"/>
          <a:stretch/>
        </p:blipFill>
        <p:spPr>
          <a:xfrm>
            <a:off x="3425658" y="298618"/>
            <a:ext cx="6346344" cy="5297618"/>
          </a:xfrm>
          <a:prstGeom prst="rect">
            <a:avLst/>
          </a:prstGeom>
          <a:ln>
            <a:solidFill>
              <a:schemeClr val="tx1"/>
            </a:solidFill>
          </a:ln>
        </p:spPr>
      </p:pic>
      <p:sp>
        <p:nvSpPr>
          <p:cNvPr id="7" name="TextBox 6"/>
          <p:cNvSpPr txBox="1"/>
          <p:nvPr/>
        </p:nvSpPr>
        <p:spPr>
          <a:xfrm>
            <a:off x="608009" y="5878286"/>
            <a:ext cx="11427782" cy="523220"/>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The people in the picture are in prison.</a:t>
            </a:r>
            <a:endParaRPr lang="en-US" sz="2800" b="1" dirty="0">
              <a:latin typeface="Book Antiqua" pitchFamily="18" charset="0"/>
            </a:endParaRPr>
          </a:p>
        </p:txBody>
      </p:sp>
    </p:spTree>
    <p:extLst>
      <p:ext uri="{BB962C8B-B14F-4D97-AF65-F5344CB8AC3E}">
        <p14:creationId xmlns:p14="http://schemas.microsoft.com/office/powerpoint/2010/main" val="398761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157063"/>
            <a:ext cx="2846582"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Atrocities</a:t>
            </a:r>
            <a:endParaRPr lang="en-US" sz="3200" b="1" dirty="0">
              <a:solidFill>
                <a:schemeClr val="bg1"/>
              </a:solidFill>
              <a:latin typeface="Book Antiqua" pitchFamily="18" charset="0"/>
            </a:endParaRPr>
          </a:p>
        </p:txBody>
      </p:sp>
      <p:sp>
        <p:nvSpPr>
          <p:cNvPr id="3" name="Rectangle 2"/>
          <p:cNvSpPr/>
          <p:nvPr/>
        </p:nvSpPr>
        <p:spPr>
          <a:xfrm>
            <a:off x="9921583" y="144839"/>
            <a:ext cx="1865477"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21583" y="1157064"/>
            <a:ext cx="1865477"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Cruelty,</a:t>
            </a:r>
          </a:p>
          <a:p>
            <a:pPr algn="ctr"/>
            <a:r>
              <a:rPr lang="en-US" sz="2800" b="1" dirty="0" smtClean="0">
                <a:latin typeface="Book Antiqua" pitchFamily="18" charset="0"/>
              </a:rPr>
              <a:t>killings, murder, violence</a:t>
            </a:r>
            <a:endParaRPr lang="en-US" sz="2800" b="1" dirty="0">
              <a:latin typeface="Book Antiqua" pitchFamily="18" charset="0"/>
            </a:endParaRPr>
          </a:p>
        </p:txBody>
      </p:sp>
      <p:sp>
        <p:nvSpPr>
          <p:cNvPr id="5" name="Rectangle 4"/>
          <p:cNvSpPr/>
          <p:nvPr/>
        </p:nvSpPr>
        <p:spPr>
          <a:xfrm>
            <a:off x="608008" y="144841"/>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519" r="10163"/>
          <a:stretch/>
        </p:blipFill>
        <p:spPr>
          <a:xfrm>
            <a:off x="3454591" y="144838"/>
            <a:ext cx="6353421" cy="5297618"/>
          </a:xfrm>
          <a:prstGeom prst="rect">
            <a:avLst/>
          </a:prstGeom>
          <a:ln>
            <a:solidFill>
              <a:schemeClr val="tx1"/>
            </a:solidFill>
          </a:ln>
        </p:spPr>
      </p:pic>
      <p:sp>
        <p:nvSpPr>
          <p:cNvPr id="7" name="TextBox 6"/>
          <p:cNvSpPr txBox="1"/>
          <p:nvPr/>
        </p:nvSpPr>
        <p:spPr>
          <a:xfrm>
            <a:off x="608008" y="5614977"/>
            <a:ext cx="11179051" cy="954107"/>
          </a:xfrm>
          <a:prstGeom prst="rect">
            <a:avLst/>
          </a:prstGeom>
          <a:noFill/>
          <a:ln>
            <a:solidFill>
              <a:schemeClr val="tx1"/>
            </a:solidFill>
          </a:ln>
        </p:spPr>
        <p:txBody>
          <a:bodyPr wrap="square" rtlCol="0">
            <a:spAutoFit/>
          </a:bodyPr>
          <a:lstStyle/>
          <a:p>
            <a:pPr algn="ctr"/>
            <a:r>
              <a:rPr lang="en-US" sz="2800" b="1" dirty="0" err="1" smtClean="0">
                <a:latin typeface="Book Antiqua" pitchFamily="18" charset="0"/>
              </a:rPr>
              <a:t>Zahir</a:t>
            </a:r>
            <a:r>
              <a:rPr lang="en-US" sz="2800" b="1" dirty="0" smtClean="0">
                <a:latin typeface="Book Antiqua" pitchFamily="18" charset="0"/>
              </a:rPr>
              <a:t> </a:t>
            </a:r>
            <a:r>
              <a:rPr lang="en-US" sz="2800" b="1" dirty="0" err="1" smtClean="0">
                <a:latin typeface="Book Antiqua" pitchFamily="18" charset="0"/>
              </a:rPr>
              <a:t>Raihan</a:t>
            </a:r>
            <a:r>
              <a:rPr lang="en-US" sz="2800" b="1" dirty="0" smtClean="0">
                <a:latin typeface="Book Antiqua" pitchFamily="18" charset="0"/>
              </a:rPr>
              <a:t> showed Pakistani atrocities  by his film ‘</a:t>
            </a:r>
            <a:r>
              <a:rPr lang="en-US" sz="2800" b="1" dirty="0" err="1" smtClean="0">
                <a:latin typeface="Book Antiqua" pitchFamily="18" charset="0"/>
              </a:rPr>
              <a:t>Jibon</a:t>
            </a:r>
            <a:r>
              <a:rPr lang="en-US" sz="2800" b="1" dirty="0" smtClean="0">
                <a:latin typeface="Book Antiqua" pitchFamily="18" charset="0"/>
              </a:rPr>
              <a:t> </a:t>
            </a:r>
            <a:r>
              <a:rPr lang="en-US" sz="2800" b="1" dirty="0" err="1" smtClean="0">
                <a:latin typeface="Book Antiqua" pitchFamily="18" charset="0"/>
              </a:rPr>
              <a:t>Theke</a:t>
            </a:r>
            <a:r>
              <a:rPr lang="en-US" sz="2800" b="1" dirty="0" smtClean="0">
                <a:latin typeface="Book Antiqua" pitchFamily="18" charset="0"/>
              </a:rPr>
              <a:t> </a:t>
            </a:r>
            <a:r>
              <a:rPr lang="en-US" sz="2800" b="1" dirty="0" err="1" smtClean="0">
                <a:latin typeface="Book Antiqua" pitchFamily="18" charset="0"/>
              </a:rPr>
              <a:t>Neya</a:t>
            </a:r>
            <a:r>
              <a:rPr lang="en-US" sz="2800" b="1" dirty="0" smtClean="0">
                <a:latin typeface="Book Antiqua" pitchFamily="18" charset="0"/>
              </a:rPr>
              <a:t>’ very well.</a:t>
            </a:r>
            <a:endParaRPr lang="en-US" sz="2800" b="1" dirty="0">
              <a:latin typeface="Book Antiqua" pitchFamily="18" charset="0"/>
            </a:endParaRPr>
          </a:p>
        </p:txBody>
      </p:sp>
    </p:spTree>
    <p:extLst>
      <p:ext uri="{BB962C8B-B14F-4D97-AF65-F5344CB8AC3E}">
        <p14:creationId xmlns:p14="http://schemas.microsoft.com/office/powerpoint/2010/main" val="972038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528551"/>
            <a:ext cx="2846582"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Miniature</a:t>
            </a:r>
            <a:endParaRPr lang="en-US" sz="3200" b="1" dirty="0">
              <a:solidFill>
                <a:schemeClr val="bg1"/>
              </a:solidFill>
              <a:latin typeface="Book Antiqua" pitchFamily="18" charset="0"/>
            </a:endParaRPr>
          </a:p>
        </p:txBody>
      </p:sp>
      <p:sp>
        <p:nvSpPr>
          <p:cNvPr id="3" name="Rectangle 2"/>
          <p:cNvSpPr/>
          <p:nvPr/>
        </p:nvSpPr>
        <p:spPr>
          <a:xfrm>
            <a:off x="9921583" y="516327"/>
            <a:ext cx="1865477"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21583" y="1528551"/>
            <a:ext cx="1865477"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Small, little, tiny, mini, baby</a:t>
            </a:r>
            <a:endParaRPr lang="en-US" sz="2800" b="1" dirty="0">
              <a:latin typeface="Book Antiqua" pitchFamily="18" charset="0"/>
            </a:endParaRPr>
          </a:p>
        </p:txBody>
      </p:sp>
      <p:sp>
        <p:nvSpPr>
          <p:cNvPr id="5" name="Rectangle 4"/>
          <p:cNvSpPr/>
          <p:nvPr/>
        </p:nvSpPr>
        <p:spPr>
          <a:xfrm>
            <a:off x="608008" y="516327"/>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138"/>
          <a:stretch/>
        </p:blipFill>
        <p:spPr>
          <a:xfrm>
            <a:off x="3483524" y="516329"/>
            <a:ext cx="6353422" cy="5297619"/>
          </a:xfrm>
          <a:prstGeom prst="rect">
            <a:avLst/>
          </a:prstGeom>
          <a:ln>
            <a:solidFill>
              <a:schemeClr val="tx1"/>
            </a:solidFill>
          </a:ln>
        </p:spPr>
      </p:pic>
      <p:sp>
        <p:nvSpPr>
          <p:cNvPr id="7" name="TextBox 6"/>
          <p:cNvSpPr txBox="1"/>
          <p:nvPr/>
        </p:nvSpPr>
        <p:spPr>
          <a:xfrm>
            <a:off x="608008" y="5985405"/>
            <a:ext cx="11179051"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The people below the stairs look like miniatures.</a:t>
            </a:r>
            <a:endParaRPr lang="en-US" sz="3200" b="1" dirty="0">
              <a:latin typeface="Book Antiqua" pitchFamily="18" charset="0"/>
            </a:endParaRPr>
          </a:p>
        </p:txBody>
      </p:sp>
      <p:sp>
        <p:nvSpPr>
          <p:cNvPr id="8" name="Right Arrow 7"/>
          <p:cNvSpPr/>
          <p:nvPr/>
        </p:nvSpPr>
        <p:spPr>
          <a:xfrm rot="3093208">
            <a:off x="4666593" y="3245580"/>
            <a:ext cx="2498138" cy="851338"/>
          </a:xfrm>
          <a:prstGeom prst="rightArrow">
            <a:avLst/>
          </a:prstGeom>
          <a:solidFill>
            <a:srgbClr val="00B0F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7999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repeatCount="5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608010" y="1171351"/>
            <a:ext cx="2701921" cy="4285397"/>
          </a:xfrm>
          <a:prstGeom prst="homePlate">
            <a:avLst>
              <a:gd name="adj" fmla="val 33009"/>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dirty="0" smtClean="0">
                <a:solidFill>
                  <a:schemeClr val="bg1"/>
                </a:solidFill>
                <a:latin typeface="Book Antiqua" pitchFamily="18" charset="0"/>
              </a:rPr>
              <a:t>Genocide</a:t>
            </a:r>
            <a:endParaRPr lang="en-US" sz="3200" b="1" dirty="0">
              <a:solidFill>
                <a:schemeClr val="bg1"/>
              </a:solidFill>
              <a:latin typeface="Book Antiqua" pitchFamily="18" charset="0"/>
            </a:endParaRPr>
          </a:p>
        </p:txBody>
      </p:sp>
      <p:sp>
        <p:nvSpPr>
          <p:cNvPr id="3" name="Rectangle 2"/>
          <p:cNvSpPr/>
          <p:nvPr/>
        </p:nvSpPr>
        <p:spPr>
          <a:xfrm>
            <a:off x="9921583" y="159127"/>
            <a:ext cx="1865477" cy="83480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Meaning</a:t>
            </a:r>
            <a:endParaRPr lang="en-US" sz="2400" b="1" dirty="0">
              <a:latin typeface="Book Antiqua" pitchFamily="18" charset="0"/>
            </a:endParaRPr>
          </a:p>
        </p:txBody>
      </p:sp>
      <p:sp>
        <p:nvSpPr>
          <p:cNvPr id="4" name="Rectangle 3"/>
          <p:cNvSpPr/>
          <p:nvPr/>
        </p:nvSpPr>
        <p:spPr>
          <a:xfrm>
            <a:off x="9921583" y="1171352"/>
            <a:ext cx="1865477" cy="42853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Book Antiqua" pitchFamily="18" charset="0"/>
              </a:rPr>
              <a:t>Mass killing. </a:t>
            </a:r>
            <a:endParaRPr lang="en-US" sz="2800" b="1" dirty="0">
              <a:latin typeface="Book Antiqua" pitchFamily="18" charset="0"/>
            </a:endParaRPr>
          </a:p>
        </p:txBody>
      </p:sp>
      <p:sp>
        <p:nvSpPr>
          <p:cNvPr id="5" name="Rectangle 4"/>
          <p:cNvSpPr/>
          <p:nvPr/>
        </p:nvSpPr>
        <p:spPr>
          <a:xfrm>
            <a:off x="608008" y="159129"/>
            <a:ext cx="1865477" cy="83480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Book Antiqua" pitchFamily="18" charset="0"/>
              </a:rPr>
              <a:t>Word</a:t>
            </a:r>
            <a:endParaRPr lang="en-US" sz="2400" b="1" dirty="0">
              <a:latin typeface="Book Antiqua" pitchFamily="18"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4620"/>
          <a:stretch/>
        </p:blipFill>
        <p:spPr>
          <a:xfrm>
            <a:off x="3309931" y="159130"/>
            <a:ext cx="6466993" cy="5297617"/>
          </a:xfrm>
          <a:prstGeom prst="rect">
            <a:avLst/>
          </a:prstGeom>
          <a:ln>
            <a:solidFill>
              <a:schemeClr val="tx1"/>
            </a:solidFill>
          </a:ln>
        </p:spPr>
      </p:pic>
      <p:sp>
        <p:nvSpPr>
          <p:cNvPr id="7" name="TextBox 6"/>
          <p:cNvSpPr txBox="1"/>
          <p:nvPr/>
        </p:nvSpPr>
        <p:spPr>
          <a:xfrm>
            <a:off x="608008" y="5643553"/>
            <a:ext cx="11179051" cy="954107"/>
          </a:xfrm>
          <a:prstGeom prst="rect">
            <a:avLst/>
          </a:prstGeom>
          <a:noFill/>
          <a:ln>
            <a:solidFill>
              <a:schemeClr val="tx1"/>
            </a:solidFill>
          </a:ln>
        </p:spPr>
        <p:txBody>
          <a:bodyPr wrap="square" rtlCol="0">
            <a:spAutoFit/>
          </a:bodyPr>
          <a:lstStyle/>
          <a:p>
            <a:pPr algn="ctr"/>
            <a:r>
              <a:rPr lang="en-US" sz="2800" b="1" dirty="0" smtClean="0">
                <a:latin typeface="Book Antiqua" pitchFamily="18" charset="0"/>
              </a:rPr>
              <a:t>He also presented </a:t>
            </a:r>
            <a:r>
              <a:rPr lang="en-US" sz="2800" b="1" dirty="0">
                <a:latin typeface="Book Antiqua" pitchFamily="18" charset="0"/>
              </a:rPr>
              <a:t>P</a:t>
            </a:r>
            <a:r>
              <a:rPr lang="en-US" sz="2800" b="1" dirty="0" smtClean="0">
                <a:latin typeface="Book Antiqua" pitchFamily="18" charset="0"/>
              </a:rPr>
              <a:t>akistani genocide by his film ‘</a:t>
            </a:r>
            <a:r>
              <a:rPr lang="en-US" sz="2800" b="1" dirty="0" err="1" smtClean="0">
                <a:latin typeface="Book Antiqua" pitchFamily="18" charset="0"/>
              </a:rPr>
              <a:t>Jibon</a:t>
            </a:r>
            <a:r>
              <a:rPr lang="en-US" sz="2800" b="1" dirty="0" smtClean="0">
                <a:latin typeface="Book Antiqua" pitchFamily="18" charset="0"/>
              </a:rPr>
              <a:t> </a:t>
            </a:r>
            <a:r>
              <a:rPr lang="en-US" sz="2800" b="1" dirty="0" err="1" smtClean="0">
                <a:latin typeface="Book Antiqua" pitchFamily="18" charset="0"/>
              </a:rPr>
              <a:t>Theke</a:t>
            </a:r>
            <a:r>
              <a:rPr lang="en-US" sz="2800" b="1" dirty="0" smtClean="0">
                <a:latin typeface="Book Antiqua" pitchFamily="18" charset="0"/>
              </a:rPr>
              <a:t> </a:t>
            </a:r>
            <a:r>
              <a:rPr lang="en-US" sz="2800" b="1" dirty="0" err="1" smtClean="0">
                <a:latin typeface="Book Antiqua" pitchFamily="18" charset="0"/>
              </a:rPr>
              <a:t>Neya</a:t>
            </a:r>
            <a:r>
              <a:rPr lang="en-US" sz="2800" b="1" dirty="0" smtClean="0">
                <a:latin typeface="Book Antiqua" pitchFamily="18" charset="0"/>
              </a:rPr>
              <a:t>’ very clearly.</a:t>
            </a:r>
            <a:endParaRPr lang="en-US" sz="2800" b="1" dirty="0">
              <a:latin typeface="Book Antiqua" pitchFamily="18" charset="0"/>
            </a:endParaRPr>
          </a:p>
        </p:txBody>
      </p:sp>
    </p:spTree>
    <p:extLst>
      <p:ext uri="{BB962C8B-B14F-4D97-AF65-F5344CB8AC3E}">
        <p14:creationId xmlns:p14="http://schemas.microsoft.com/office/powerpoint/2010/main" val="1942385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nextCondLst>
                <p:cond evt="onClick" delay="0">
                  <p:tgtEl>
                    <p:spTgt spid="3"/>
                  </p:tgtEl>
                </p:cond>
              </p:nextCondLst>
            </p:seq>
          </p:childTnLst>
        </p:cTn>
      </p:par>
    </p:tnLst>
    <p:bldLst>
      <p:bldP spid="2" grpId="0" animBg="1"/>
      <p:bldP spid="4"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48449" y="916212"/>
            <a:ext cx="11500544" cy="1843088"/>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latin typeface="Book Antiqua" pitchFamily="18" charset="0"/>
              </a:rPr>
              <a:t>Let’s have a tour from the text to know the rest of the information by silent reading.</a:t>
            </a:r>
            <a:endParaRPr lang="en-US" sz="2800" b="1" dirty="0">
              <a:latin typeface="Book Antiqua" pitchFamily="18" charset="0"/>
            </a:endParaRPr>
          </a:p>
        </p:txBody>
      </p:sp>
      <p:sp>
        <p:nvSpPr>
          <p:cNvPr id="3" name="Rectangle 2"/>
          <p:cNvSpPr/>
          <p:nvPr/>
        </p:nvSpPr>
        <p:spPr>
          <a:xfrm>
            <a:off x="448449" y="3262476"/>
            <a:ext cx="11500544" cy="2457450"/>
          </a:xfrm>
          <a:prstGeom prst="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just"/>
            <a:r>
              <a:rPr lang="en-US" sz="2800" b="1" dirty="0" smtClean="0">
                <a:latin typeface="Book Antiqua" pitchFamily="18" charset="0"/>
              </a:rPr>
              <a:t>Dear students,</a:t>
            </a:r>
          </a:p>
          <a:p>
            <a:pPr algn="just"/>
            <a:r>
              <a:rPr lang="en-US" sz="2800" b="1" dirty="0" smtClean="0">
                <a:latin typeface="Book Antiqua" pitchFamily="18" charset="0"/>
              </a:rPr>
              <a:t>Open your text book at page  126 and start silent reading to answer the following questions. I am always with you to help in case of any inquiry.</a:t>
            </a:r>
            <a:endParaRPr lang="en-US" sz="2800" b="1" dirty="0">
              <a:latin typeface="Book Antiqua" pitchFamily="18" charset="0"/>
            </a:endParaRPr>
          </a:p>
        </p:txBody>
      </p:sp>
    </p:spTree>
    <p:extLst>
      <p:ext uri="{BB962C8B-B14F-4D97-AF65-F5344CB8AC3E}">
        <p14:creationId xmlns:p14="http://schemas.microsoft.com/office/powerpoint/2010/main" val="7117047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644" y="334754"/>
            <a:ext cx="11791474" cy="6109588"/>
          </a:xfrm>
          <a:noFill/>
        </p:spPr>
        <p:txBody>
          <a:bodyPr>
            <a:noAutofit/>
          </a:bodyPr>
          <a:lstStyle/>
          <a:p>
            <a:pPr marL="0" indent="0" algn="just">
              <a:buNone/>
            </a:pPr>
            <a:r>
              <a:rPr lang="en-US" b="1" spc="-100" dirty="0" smtClean="0">
                <a:latin typeface="Book Antiqua" pitchFamily="18" charset="0"/>
                <a:cs typeface="Andalus" pitchFamily="18" charset="-78"/>
              </a:rPr>
              <a:t>B Read  the text.</a:t>
            </a:r>
          </a:p>
          <a:p>
            <a:pPr marL="0" indent="0" algn="just">
              <a:buNone/>
            </a:pPr>
            <a:r>
              <a:rPr lang="en-US" b="1" spc="-100" dirty="0" err="1" smtClean="0">
                <a:latin typeface="Book Antiqua" pitchFamily="18" charset="0"/>
                <a:cs typeface="Andalus" pitchFamily="18" charset="-78"/>
              </a:rPr>
              <a:t>Zahir</a:t>
            </a:r>
            <a:r>
              <a:rPr lang="en-US" b="1" spc="-100" dirty="0" smtClean="0">
                <a:latin typeface="Book Antiqua" pitchFamily="18" charset="0"/>
                <a:cs typeface="Andalus" pitchFamily="18" charset="-78"/>
              </a:rPr>
              <a:t> </a:t>
            </a:r>
            <a:r>
              <a:rPr lang="en-US" b="1" spc="-100" dirty="0" err="1">
                <a:latin typeface="Book Antiqua" pitchFamily="18" charset="0"/>
                <a:cs typeface="Andalus" pitchFamily="18" charset="-78"/>
              </a:rPr>
              <a:t>Raihan</a:t>
            </a:r>
            <a:r>
              <a:rPr lang="en-US" b="1" spc="-100" dirty="0">
                <a:latin typeface="Book Antiqua" pitchFamily="18" charset="0"/>
                <a:cs typeface="Andalus" pitchFamily="18" charset="-78"/>
              </a:rPr>
              <a:t> was one of the most talented film makers in Bangladesh. He was </a:t>
            </a:r>
            <a:r>
              <a:rPr lang="en-US" b="1" spc="-100" dirty="0" err="1">
                <a:latin typeface="Book Antiqua" pitchFamily="18" charset="0"/>
                <a:cs typeface="Andalus" pitchFamily="18" charset="-78"/>
              </a:rPr>
              <a:t>bom</a:t>
            </a:r>
            <a:r>
              <a:rPr lang="en-US" b="1" spc="-100" dirty="0">
                <a:latin typeface="Book Antiqua" pitchFamily="18" charset="0"/>
                <a:cs typeface="Andalus" pitchFamily="18" charset="-78"/>
              </a:rPr>
              <a:t> on 19 August 1935 in the village </a:t>
            </a:r>
            <a:r>
              <a:rPr lang="en-US" b="1" spc="-100" dirty="0" err="1">
                <a:latin typeface="Book Antiqua" pitchFamily="18" charset="0"/>
                <a:cs typeface="Andalus" pitchFamily="18" charset="-78"/>
              </a:rPr>
              <a:t>Majupur</a:t>
            </a:r>
            <a:r>
              <a:rPr lang="en-US" b="1" spc="-100" dirty="0">
                <a:latin typeface="Book Antiqua" pitchFamily="18" charset="0"/>
                <a:cs typeface="Andalus" pitchFamily="18" charset="-78"/>
              </a:rPr>
              <a:t>, in </a:t>
            </a:r>
            <a:r>
              <a:rPr lang="en-US" b="1" spc="-100" dirty="0" err="1">
                <a:latin typeface="Book Antiqua" pitchFamily="18" charset="0"/>
                <a:cs typeface="Andalus" pitchFamily="18" charset="-78"/>
              </a:rPr>
              <a:t>Feni</a:t>
            </a:r>
            <a:r>
              <a:rPr lang="en-US" b="1" spc="-100" dirty="0">
                <a:latin typeface="Book Antiqua" pitchFamily="18" charset="0"/>
                <a:cs typeface="Andalus" pitchFamily="18" charset="-78"/>
              </a:rPr>
              <a:t> district. He was an active worker of the Language Movement. He was one of the ten students to go out in a procession on 21 February 1952 despite a ban on such activities. As a result, he and many others were arrested and taken to prison. </a:t>
            </a:r>
            <a:r>
              <a:rPr lang="en-US" b="1" spc="-100" dirty="0" err="1">
                <a:latin typeface="Book Antiqua" pitchFamily="18" charset="0"/>
                <a:cs typeface="Andalus" pitchFamily="18" charset="-78"/>
              </a:rPr>
              <a:t>Zahir</a:t>
            </a:r>
            <a:r>
              <a:rPr lang="en-US" b="1" spc="-100" dirty="0">
                <a:latin typeface="Book Antiqua" pitchFamily="18" charset="0"/>
                <a:cs typeface="Andalus" pitchFamily="18" charset="-78"/>
              </a:rPr>
              <a:t> was also present at the historical meeting of </a:t>
            </a:r>
            <a:r>
              <a:rPr lang="en-US" b="1" spc="-100" dirty="0" err="1">
                <a:latin typeface="Book Antiqua" pitchFamily="18" charset="0"/>
                <a:cs typeface="Andalus" pitchFamily="18" charset="-78"/>
              </a:rPr>
              <a:t>Amtala</a:t>
            </a:r>
            <a:r>
              <a:rPr lang="en-US" b="1" spc="-100" dirty="0">
                <a:latin typeface="Book Antiqua" pitchFamily="18" charset="0"/>
                <a:cs typeface="Andalus" pitchFamily="18" charset="-78"/>
              </a:rPr>
              <a:t> on February 21, 1952. He also took part in the mass movement in 1969. In 1971, he joined the Liberation War</a:t>
            </a:r>
            <a:r>
              <a:rPr lang="en-US" b="1" spc="-100" dirty="0" smtClean="0">
                <a:latin typeface="Book Antiqua" pitchFamily="18" charset="0"/>
                <a:cs typeface="Andalus" pitchFamily="18" charset="-78"/>
              </a:rPr>
              <a:t>.</a:t>
            </a:r>
            <a:r>
              <a:rPr lang="en-US" b="1" spc="-100" dirty="0">
                <a:latin typeface="Book Antiqua" pitchFamily="18" charset="0"/>
                <a:cs typeface="Andalus" pitchFamily="18" charset="-78"/>
              </a:rPr>
              <a:t> All through his life, </a:t>
            </a:r>
            <a:r>
              <a:rPr lang="en-US" b="1" spc="-100" dirty="0" err="1">
                <a:latin typeface="Book Antiqua" pitchFamily="18" charset="0"/>
                <a:cs typeface="Andalus" pitchFamily="18" charset="-78"/>
              </a:rPr>
              <a:t>Zahir</a:t>
            </a:r>
            <a:r>
              <a:rPr lang="en-US" b="1" spc="-100" dirty="0">
                <a:latin typeface="Book Antiqua" pitchFamily="18" charset="0"/>
                <a:cs typeface="Andalus" pitchFamily="18" charset="-78"/>
              </a:rPr>
              <a:t> dreamt for a democratic society, a society that will ensure freedom of speech and will. He had many dreams about our film industry too. He made a legendary film </a:t>
            </a:r>
            <a:r>
              <a:rPr lang="en-US" b="1" i="1" spc="-100" dirty="0" err="1">
                <a:latin typeface="Book Antiqua" pitchFamily="18" charset="0"/>
                <a:cs typeface="Andalus" pitchFamily="18" charset="-78"/>
              </a:rPr>
              <a:t>Jibon</a:t>
            </a:r>
            <a:r>
              <a:rPr lang="en-US" b="1" i="1" spc="-100" dirty="0">
                <a:latin typeface="Book Antiqua" pitchFamily="18" charset="0"/>
                <a:cs typeface="Andalus" pitchFamily="18" charset="-78"/>
              </a:rPr>
              <a:t> </a:t>
            </a:r>
            <a:r>
              <a:rPr lang="en-US" b="1" i="1" spc="-100" dirty="0" err="1">
                <a:latin typeface="Book Antiqua" pitchFamily="18" charset="0"/>
                <a:cs typeface="Andalus" pitchFamily="18" charset="-78"/>
              </a:rPr>
              <a:t>Theke</a:t>
            </a:r>
            <a:r>
              <a:rPr lang="en-US" b="1" i="1" spc="-100" dirty="0">
                <a:latin typeface="Book Antiqua" pitchFamily="18" charset="0"/>
                <a:cs typeface="Andalus" pitchFamily="18" charset="-78"/>
              </a:rPr>
              <a:t> </a:t>
            </a:r>
            <a:r>
              <a:rPr lang="en-US" b="1" i="1" spc="-100" dirty="0" err="1">
                <a:latin typeface="Book Antiqua" pitchFamily="18" charset="0"/>
                <a:cs typeface="Andalus" pitchFamily="18" charset="-78"/>
              </a:rPr>
              <a:t>Neya</a:t>
            </a:r>
            <a:r>
              <a:rPr lang="en-US" b="1" i="1" spc="-100" dirty="0">
                <a:latin typeface="Book Antiqua" pitchFamily="18" charset="0"/>
                <a:cs typeface="Andalus" pitchFamily="18" charset="-78"/>
              </a:rPr>
              <a:t> </a:t>
            </a:r>
            <a:r>
              <a:rPr lang="en-US" b="1" spc="-100" dirty="0">
                <a:latin typeface="Book Antiqua" pitchFamily="18" charset="0"/>
                <a:cs typeface="Andalus" pitchFamily="18" charset="-78"/>
              </a:rPr>
              <a:t>based on the Language Movement of 1952. It was a revolt against the then autocratic government. The family presented in that film was a miniature East Pakistan ruled by an autocrat who had to go to the prison for her conspiracy. </a:t>
            </a:r>
            <a:endParaRPr lang="en-US" b="1" spc="-100" dirty="0" smtClean="0">
              <a:latin typeface="Book Antiqua" pitchFamily="18" charset="0"/>
              <a:cs typeface="Andalus" pitchFamily="18" charset="-78"/>
            </a:endParaRPr>
          </a:p>
        </p:txBody>
      </p:sp>
    </p:spTree>
    <p:extLst>
      <p:ext uri="{BB962C8B-B14F-4D97-AF65-F5344CB8AC3E}">
        <p14:creationId xmlns:p14="http://schemas.microsoft.com/office/powerpoint/2010/main" val="9245317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9482" y="302360"/>
            <a:ext cx="10904220" cy="6124754"/>
          </a:xfrm>
          <a:prstGeom prst="rect">
            <a:avLst/>
          </a:prstGeom>
          <a:noFill/>
        </p:spPr>
        <p:txBody>
          <a:bodyPr wrap="square" rtlCol="0">
            <a:spAutoFit/>
          </a:bodyPr>
          <a:lstStyle/>
          <a:p>
            <a:pPr algn="just"/>
            <a:r>
              <a:rPr lang="en-US" sz="2800" b="1" spc="-100" dirty="0">
                <a:latin typeface="Book Antiqua" pitchFamily="18" charset="0"/>
                <a:cs typeface="Andalus" pitchFamily="18" charset="-78"/>
              </a:rPr>
              <a:t>During the liberation war this film was shown outside Bangladesh. Critics like </a:t>
            </a:r>
            <a:r>
              <a:rPr lang="en-US" sz="2800" b="1" spc="-100" dirty="0" err="1">
                <a:latin typeface="Book Antiqua" pitchFamily="18" charset="0"/>
                <a:cs typeface="Andalus" pitchFamily="18" charset="-78"/>
              </a:rPr>
              <a:t>Satyajit</a:t>
            </a:r>
            <a:r>
              <a:rPr lang="en-US" sz="2800" b="1" spc="-100" dirty="0">
                <a:latin typeface="Book Antiqua" pitchFamily="18" charset="0"/>
                <a:cs typeface="Andalus" pitchFamily="18" charset="-78"/>
              </a:rPr>
              <a:t> Ray, </a:t>
            </a:r>
            <a:r>
              <a:rPr lang="en-US" sz="2800" b="1" spc="-100" dirty="0" err="1">
                <a:latin typeface="Book Antiqua" pitchFamily="18" charset="0"/>
                <a:cs typeface="Andalus" pitchFamily="18" charset="-78"/>
              </a:rPr>
              <a:t>Mrinal</a:t>
            </a:r>
            <a:r>
              <a:rPr lang="en-US" sz="2800" b="1" spc="-100" dirty="0">
                <a:latin typeface="Book Antiqua" pitchFamily="18" charset="0"/>
                <a:cs typeface="Andalus" pitchFamily="18" charset="-78"/>
              </a:rPr>
              <a:t> </a:t>
            </a:r>
            <a:r>
              <a:rPr lang="en-US" sz="2800" b="1" spc="-100" dirty="0" err="1">
                <a:latin typeface="Book Antiqua" pitchFamily="18" charset="0"/>
                <a:cs typeface="Andalus" pitchFamily="18" charset="-78"/>
              </a:rPr>
              <a:t>Sen</a:t>
            </a:r>
            <a:r>
              <a:rPr lang="en-US" sz="2800" b="1" spc="-100" dirty="0">
                <a:latin typeface="Book Antiqua" pitchFamily="18" charset="0"/>
                <a:cs typeface="Andalus" pitchFamily="18" charset="-78"/>
              </a:rPr>
              <a:t>, and </a:t>
            </a:r>
            <a:r>
              <a:rPr lang="en-US" sz="2800" b="1" spc="-100" dirty="0" err="1">
                <a:latin typeface="Book Antiqua" pitchFamily="18" charset="0"/>
                <a:cs typeface="Andalus" pitchFamily="18" charset="-78"/>
              </a:rPr>
              <a:t>Ritwik</a:t>
            </a:r>
            <a:r>
              <a:rPr lang="en-US" sz="2800" b="1" spc="-100" dirty="0">
                <a:latin typeface="Book Antiqua" pitchFamily="18" charset="0"/>
                <a:cs typeface="Andalus" pitchFamily="18" charset="-78"/>
              </a:rPr>
              <a:t> </a:t>
            </a:r>
            <a:r>
              <a:rPr lang="en-US" sz="2800" b="1" spc="-100" dirty="0" err="1">
                <a:latin typeface="Book Antiqua" pitchFamily="18" charset="0"/>
                <a:cs typeface="Andalus" pitchFamily="18" charset="-78"/>
              </a:rPr>
              <a:t>Ghatak</a:t>
            </a:r>
            <a:r>
              <a:rPr lang="en-US" sz="2800" b="1" spc="-100" dirty="0">
                <a:latin typeface="Book Antiqua" pitchFamily="18" charset="0"/>
                <a:cs typeface="Andalus" pitchFamily="18" charset="-78"/>
              </a:rPr>
              <a:t> appreciated this film. </a:t>
            </a:r>
            <a:r>
              <a:rPr lang="en-US" sz="2800" b="1" spc="-100" dirty="0" err="1">
                <a:latin typeface="Book Antiqua" pitchFamily="18" charset="0"/>
                <a:cs typeface="Andalus" pitchFamily="18" charset="-78"/>
              </a:rPr>
              <a:t>Zahir</a:t>
            </a:r>
            <a:r>
              <a:rPr lang="en-US" sz="2800" b="1" spc="-100" dirty="0">
                <a:latin typeface="Book Antiqua" pitchFamily="18" charset="0"/>
                <a:cs typeface="Andalus" pitchFamily="18" charset="-78"/>
              </a:rPr>
              <a:t> gave all his money to the Freedom Fighters' trust that he got from his film shows. Besides, his great documentary on Pakistani atrocities, </a:t>
            </a:r>
            <a:r>
              <a:rPr lang="en-US" sz="2800" b="1" i="1" spc="-100" dirty="0">
                <a:latin typeface="Book Antiqua" pitchFamily="18" charset="0"/>
                <a:cs typeface="Andalus" pitchFamily="18" charset="-78"/>
              </a:rPr>
              <a:t>Stop Genocide, </a:t>
            </a:r>
            <a:r>
              <a:rPr lang="en-US" sz="2800" b="1" spc="-100" dirty="0">
                <a:latin typeface="Book Antiqua" pitchFamily="18" charset="0"/>
                <a:cs typeface="Andalus" pitchFamily="18" charset="-78"/>
              </a:rPr>
              <a:t>helped create world sentiment in </a:t>
            </a:r>
            <a:r>
              <a:rPr lang="en-US" sz="2800" b="1" spc="-100" dirty="0" err="1">
                <a:latin typeface="Book Antiqua" pitchFamily="18" charset="0"/>
                <a:cs typeface="Andalus" pitchFamily="18" charset="-78"/>
              </a:rPr>
              <a:t>favour</a:t>
            </a:r>
            <a:r>
              <a:rPr lang="en-US" sz="2800" b="1" spc="-100" dirty="0">
                <a:latin typeface="Book Antiqua" pitchFamily="18" charset="0"/>
                <a:cs typeface="Andalus" pitchFamily="18" charset="-78"/>
              </a:rPr>
              <a:t> of our liberation war. On 30 December 1971, someone informed </a:t>
            </a:r>
            <a:r>
              <a:rPr lang="en-US" sz="2800" b="1" spc="-100" dirty="0" err="1">
                <a:latin typeface="Book Antiqua" pitchFamily="18" charset="0"/>
                <a:cs typeface="Andalus" pitchFamily="18" charset="-78"/>
              </a:rPr>
              <a:t>Zahir</a:t>
            </a:r>
            <a:r>
              <a:rPr lang="en-US" sz="2800" b="1" spc="-100" dirty="0">
                <a:latin typeface="Book Antiqua" pitchFamily="18" charset="0"/>
                <a:cs typeface="Andalus" pitchFamily="18" charset="-78"/>
              </a:rPr>
              <a:t> about an address somewhere at </a:t>
            </a:r>
            <a:r>
              <a:rPr lang="en-US" sz="2800" b="1" spc="-100" dirty="0" err="1">
                <a:latin typeface="Book Antiqua" pitchFamily="18" charset="0"/>
                <a:cs typeface="Andalus" pitchFamily="18" charset="-78"/>
              </a:rPr>
              <a:t>Mirpur</a:t>
            </a:r>
            <a:r>
              <a:rPr lang="en-US" sz="2800" b="1" spc="-100" dirty="0">
                <a:latin typeface="Book Antiqua" pitchFamily="18" charset="0"/>
                <a:cs typeface="Andalus" pitchFamily="18" charset="-78"/>
              </a:rPr>
              <a:t>, where he might find his brother, the famous writer </a:t>
            </a:r>
            <a:r>
              <a:rPr lang="en-US" sz="2800" b="1" spc="-100" dirty="0" err="1">
                <a:latin typeface="Book Antiqua" pitchFamily="18" charset="0"/>
                <a:cs typeface="Andalus" pitchFamily="18" charset="-78"/>
              </a:rPr>
              <a:t>Shahidullah</a:t>
            </a:r>
            <a:r>
              <a:rPr lang="en-US" sz="2800" b="1" spc="-100" dirty="0">
                <a:latin typeface="Book Antiqua" pitchFamily="18" charset="0"/>
                <a:cs typeface="Andalus" pitchFamily="18" charset="-78"/>
              </a:rPr>
              <a:t> Kaiser. </a:t>
            </a:r>
            <a:r>
              <a:rPr lang="en-US" sz="2800" b="1" spc="-100" dirty="0" err="1">
                <a:latin typeface="Book Antiqua" pitchFamily="18" charset="0"/>
                <a:cs typeface="Andalus" pitchFamily="18" charset="-78"/>
              </a:rPr>
              <a:t>Shahidulla</a:t>
            </a:r>
            <a:r>
              <a:rPr lang="en-US" sz="2800" b="1" spc="-100" dirty="0">
                <a:latin typeface="Book Antiqua" pitchFamily="18" charset="0"/>
                <a:cs typeface="Andalus" pitchFamily="18" charset="-78"/>
              </a:rPr>
              <a:t> was captured and killed by the Pakistani army and the local collaborators during the last days of the war. Accordingly </a:t>
            </a:r>
            <a:r>
              <a:rPr lang="en-US" sz="2800" b="1" spc="-100" dirty="0" err="1">
                <a:latin typeface="Book Antiqua" pitchFamily="18" charset="0"/>
                <a:cs typeface="Andalus" pitchFamily="18" charset="-78"/>
              </a:rPr>
              <a:t>Zahir</a:t>
            </a:r>
            <a:r>
              <a:rPr lang="en-US" sz="2800" b="1" spc="-100" dirty="0">
                <a:latin typeface="Book Antiqua" pitchFamily="18" charset="0"/>
                <a:cs typeface="Andalus" pitchFamily="18" charset="-78"/>
              </a:rPr>
              <a:t> left home to get his brother back and he never returned. </a:t>
            </a:r>
            <a:r>
              <a:rPr lang="en-US" sz="2800" b="1" spc="-100" dirty="0" err="1">
                <a:latin typeface="Book Antiqua" pitchFamily="18" charset="0"/>
                <a:cs typeface="Andalus" pitchFamily="18" charset="-78"/>
              </a:rPr>
              <a:t>Zahir's</a:t>
            </a:r>
            <a:r>
              <a:rPr lang="en-US" sz="2800" b="1" spc="-100" dirty="0">
                <a:latin typeface="Book Antiqua" pitchFamily="18" charset="0"/>
                <a:cs typeface="Andalus" pitchFamily="18" charset="-78"/>
              </a:rPr>
              <a:t> dream was fulfilled. He could see the inception of a free independent Bangladesh though he did not get back his brother. And it's a pity that this dreamer was missing at such a time when his dream came true</a:t>
            </a:r>
            <a:r>
              <a:rPr lang="en-US" sz="2800" b="1" spc="-100" dirty="0" smtClean="0">
                <a:latin typeface="Book Antiqua" pitchFamily="18" charset="0"/>
                <a:cs typeface="Andalus" pitchFamily="18" charset="-78"/>
              </a:rPr>
              <a:t>.</a:t>
            </a:r>
            <a:endParaRPr lang="en-US" sz="2800" b="1" dirty="0">
              <a:latin typeface="Book Antiqua" pitchFamily="18" charset="0"/>
            </a:endParaRPr>
          </a:p>
        </p:txBody>
      </p:sp>
    </p:spTree>
    <p:extLst>
      <p:ext uri="{BB962C8B-B14F-4D97-AF65-F5344CB8AC3E}">
        <p14:creationId xmlns:p14="http://schemas.microsoft.com/office/powerpoint/2010/main" val="15500271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522" y="246743"/>
            <a:ext cx="11874137" cy="523220"/>
          </a:xfrm>
          <a:prstGeom prst="rect">
            <a:avLst/>
          </a:prstGeom>
          <a:noFill/>
        </p:spPr>
        <p:txBody>
          <a:bodyPr wrap="square" rtlCol="0">
            <a:spAutoFit/>
          </a:bodyPr>
          <a:lstStyle/>
          <a:p>
            <a:r>
              <a:rPr lang="en-US" sz="2800" b="1" spc="-100" dirty="0" smtClean="0">
                <a:latin typeface="Book Antiqua" pitchFamily="18" charset="0"/>
              </a:rPr>
              <a:t>C   Use appropriate information from the text above to complete the grid.</a:t>
            </a:r>
            <a:endParaRPr lang="en-US" sz="2800" b="1" spc="-100" dirty="0">
              <a:latin typeface="Book Antiqua"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64762228"/>
              </p:ext>
            </p:extLst>
          </p:nvPr>
        </p:nvGraphicFramePr>
        <p:xfrm>
          <a:off x="367397" y="922860"/>
          <a:ext cx="11594914" cy="5465112"/>
        </p:xfrm>
        <a:graphic>
          <a:graphicData uri="http://schemas.openxmlformats.org/drawingml/2006/table">
            <a:tbl>
              <a:tblPr firstRow="1" bandRow="1">
                <a:tableStyleId>{5940675A-B579-460E-94D1-54222C63F5DA}</a:tableStyleId>
              </a:tblPr>
              <a:tblGrid>
                <a:gridCol w="2219050"/>
                <a:gridCol w="1645922"/>
                <a:gridCol w="2136294"/>
                <a:gridCol w="2390295"/>
                <a:gridCol w="1522585"/>
                <a:gridCol w="1680768"/>
              </a:tblGrid>
              <a:tr h="681918">
                <a:tc gridSpan="6">
                  <a:txBody>
                    <a:bodyPr/>
                    <a:lstStyle/>
                    <a:p>
                      <a:pPr algn="ctr"/>
                      <a:r>
                        <a:rPr lang="en-US" sz="2800" b="1" dirty="0" err="1" smtClean="0">
                          <a:latin typeface="Book Antiqua" pitchFamily="18" charset="0"/>
                        </a:rPr>
                        <a:t>Zahir</a:t>
                      </a:r>
                      <a:r>
                        <a:rPr lang="en-US" sz="2800" b="1" dirty="0" smtClean="0">
                          <a:latin typeface="Book Antiqua" pitchFamily="18" charset="0"/>
                        </a:rPr>
                        <a:t> </a:t>
                      </a:r>
                      <a:r>
                        <a:rPr lang="en-US" sz="2800" b="1" dirty="0" err="1" smtClean="0">
                          <a:latin typeface="Book Antiqua" pitchFamily="18" charset="0"/>
                        </a:rPr>
                        <a:t>Raihan</a:t>
                      </a:r>
                      <a:endParaRPr lang="en-US" sz="2800" b="1" dirty="0">
                        <a:latin typeface="Book Antiqua" pitchFamily="18" charset="0"/>
                      </a:endParaRPr>
                    </a:p>
                  </a:txBody>
                  <a:tcPr marL="92583" marR="92583"/>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93275">
                <a:tc>
                  <a:txBody>
                    <a:bodyPr/>
                    <a:lstStyle/>
                    <a:p>
                      <a:pPr algn="ctr"/>
                      <a:r>
                        <a:rPr lang="en-US" sz="2400" b="1" spc="-100" baseline="0" dirty="0" smtClean="0">
                          <a:latin typeface="Book Antiqua" pitchFamily="18" charset="0"/>
                        </a:rPr>
                        <a:t>participated in</a:t>
                      </a:r>
                      <a:endParaRPr lang="en-US" sz="2400" b="1" spc="-100" baseline="0" dirty="0">
                        <a:latin typeface="Book Antiqua" pitchFamily="18" charset="0"/>
                      </a:endParaRPr>
                    </a:p>
                  </a:txBody>
                  <a:tcPr marL="92583" marR="92583" anchor="ctr"/>
                </a:tc>
                <a:tc>
                  <a:txBody>
                    <a:bodyPr/>
                    <a:lstStyle/>
                    <a:p>
                      <a:pPr algn="ctr"/>
                      <a:r>
                        <a:rPr lang="en-US" sz="2400" b="1" spc="-100" baseline="0" dirty="0" smtClean="0">
                          <a:latin typeface="Book Antiqua" pitchFamily="18" charset="0"/>
                        </a:rPr>
                        <a:t>famous as</a:t>
                      </a:r>
                      <a:endParaRPr lang="en-US" sz="2400" b="1" spc="-100" baseline="0" dirty="0">
                        <a:latin typeface="Book Antiqua" pitchFamily="18" charset="0"/>
                      </a:endParaRPr>
                    </a:p>
                  </a:txBody>
                  <a:tcPr marL="92583" marR="92583" anchor="ctr"/>
                </a:tc>
                <a:tc>
                  <a:txBody>
                    <a:bodyPr/>
                    <a:lstStyle/>
                    <a:p>
                      <a:pPr algn="ctr"/>
                      <a:r>
                        <a:rPr lang="en-US" sz="2400" b="1" spc="-100" baseline="0" dirty="0" smtClean="0">
                          <a:latin typeface="Book Antiqua" pitchFamily="18" charset="0"/>
                        </a:rPr>
                        <a:t>best documentary</a:t>
                      </a:r>
                      <a:endParaRPr lang="en-US" sz="2400" b="1" spc="-100" baseline="0" dirty="0">
                        <a:latin typeface="Book Antiqua" pitchFamily="18" charset="0"/>
                      </a:endParaRPr>
                    </a:p>
                  </a:txBody>
                  <a:tcPr marL="92583" marR="92583" anchor="ctr"/>
                </a:tc>
                <a:tc>
                  <a:txBody>
                    <a:bodyPr/>
                    <a:lstStyle/>
                    <a:p>
                      <a:pPr algn="ctr"/>
                      <a:r>
                        <a:rPr lang="en-US" sz="2400" b="1" spc="-100" baseline="0" dirty="0" smtClean="0">
                          <a:latin typeface="Book Antiqua" pitchFamily="18" charset="0"/>
                        </a:rPr>
                        <a:t>movie based on language movement</a:t>
                      </a:r>
                      <a:endParaRPr lang="en-US" sz="2400" b="1" spc="-100" baseline="0" dirty="0">
                        <a:latin typeface="Book Antiqua" pitchFamily="18" charset="0"/>
                      </a:endParaRPr>
                    </a:p>
                  </a:txBody>
                  <a:tcPr marL="92583" marR="92583" anchor="ctr"/>
                </a:tc>
                <a:tc>
                  <a:txBody>
                    <a:bodyPr/>
                    <a:lstStyle/>
                    <a:p>
                      <a:pPr algn="ctr"/>
                      <a:r>
                        <a:rPr lang="en-US" sz="2400" b="1" spc="-100" baseline="0" dirty="0" smtClean="0">
                          <a:latin typeface="Book Antiqua" pitchFamily="18" charset="0"/>
                        </a:rPr>
                        <a:t>missing since</a:t>
                      </a:r>
                      <a:endParaRPr lang="en-US" sz="2400" b="1" spc="-100" baseline="0" dirty="0">
                        <a:latin typeface="Book Antiqua" pitchFamily="18" charset="0"/>
                      </a:endParaRPr>
                    </a:p>
                  </a:txBody>
                  <a:tcPr marL="92583" marR="92583" anchor="ctr"/>
                </a:tc>
                <a:tc>
                  <a:txBody>
                    <a:bodyPr/>
                    <a:lstStyle/>
                    <a:p>
                      <a:pPr algn="ctr"/>
                      <a:r>
                        <a:rPr lang="en-US" sz="2400" b="1" spc="-100" baseline="0" dirty="0" smtClean="0">
                          <a:latin typeface="Book Antiqua" pitchFamily="18" charset="0"/>
                        </a:rPr>
                        <a:t>his dream</a:t>
                      </a:r>
                      <a:endParaRPr lang="en-US" sz="2400" b="1" spc="-100" baseline="0" dirty="0">
                        <a:latin typeface="Book Antiqua" pitchFamily="18" charset="0"/>
                      </a:endParaRPr>
                    </a:p>
                  </a:txBody>
                  <a:tcPr marL="92583" marR="92583" anchor="ctr"/>
                </a:tc>
              </a:tr>
              <a:tr h="3594474">
                <a:tc>
                  <a:txBody>
                    <a:bodyPr/>
                    <a:lstStyle/>
                    <a:p>
                      <a:pPr algn="ctr"/>
                      <a:endParaRPr lang="en-US" sz="2800" b="1">
                        <a:latin typeface="Book Antiqua" pitchFamily="18" charset="0"/>
                      </a:endParaRPr>
                    </a:p>
                  </a:txBody>
                  <a:tcPr marL="92583" marR="92583"/>
                </a:tc>
                <a:tc>
                  <a:txBody>
                    <a:bodyPr/>
                    <a:lstStyle/>
                    <a:p>
                      <a:pPr algn="ctr"/>
                      <a:endParaRPr lang="en-US" sz="2800" b="1">
                        <a:latin typeface="Book Antiqua" pitchFamily="18" charset="0"/>
                      </a:endParaRPr>
                    </a:p>
                  </a:txBody>
                  <a:tcPr marL="92583" marR="92583"/>
                </a:tc>
                <a:tc>
                  <a:txBody>
                    <a:bodyPr/>
                    <a:lstStyle/>
                    <a:p>
                      <a:pPr algn="ctr"/>
                      <a:endParaRPr lang="en-US" sz="2800" b="1">
                        <a:latin typeface="Book Antiqua" pitchFamily="18" charset="0"/>
                      </a:endParaRPr>
                    </a:p>
                  </a:txBody>
                  <a:tcPr marL="92583" marR="92583"/>
                </a:tc>
                <a:tc>
                  <a:txBody>
                    <a:bodyPr/>
                    <a:lstStyle/>
                    <a:p>
                      <a:pPr algn="ctr"/>
                      <a:endParaRPr lang="en-US" sz="2800" b="1" dirty="0">
                        <a:latin typeface="Book Antiqua" pitchFamily="18" charset="0"/>
                      </a:endParaRPr>
                    </a:p>
                  </a:txBody>
                  <a:tcPr marL="92583" marR="92583"/>
                </a:tc>
                <a:tc>
                  <a:txBody>
                    <a:bodyPr/>
                    <a:lstStyle/>
                    <a:p>
                      <a:pPr algn="ctr"/>
                      <a:endParaRPr lang="en-US" sz="2800" b="1" dirty="0">
                        <a:latin typeface="Book Antiqua" pitchFamily="18" charset="0"/>
                      </a:endParaRPr>
                    </a:p>
                  </a:txBody>
                  <a:tcPr marL="92583" marR="92583"/>
                </a:tc>
                <a:tc>
                  <a:txBody>
                    <a:bodyPr/>
                    <a:lstStyle/>
                    <a:p>
                      <a:pPr algn="ctr"/>
                      <a:endParaRPr lang="en-US" sz="2800" b="1" dirty="0">
                        <a:latin typeface="Book Antiqua" pitchFamily="18" charset="0"/>
                      </a:endParaRPr>
                    </a:p>
                  </a:txBody>
                  <a:tcPr marL="92583" marR="92583"/>
                </a:tc>
              </a:tr>
            </a:tbl>
          </a:graphicData>
        </a:graphic>
      </p:graphicFrame>
    </p:spTree>
    <p:extLst>
      <p:ext uri="{BB962C8B-B14F-4D97-AF65-F5344CB8AC3E}">
        <p14:creationId xmlns:p14="http://schemas.microsoft.com/office/powerpoint/2010/main" val="664662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394" y="377380"/>
            <a:ext cx="11639005" cy="5670783"/>
          </a:xfrm>
          <a:prstGeom prst="rect">
            <a:avLst/>
          </a:prstGeom>
          <a:noFill/>
        </p:spPr>
        <p:txBody>
          <a:bodyPr wrap="square" rtlCol="0">
            <a:spAutoFit/>
          </a:bodyPr>
          <a:lstStyle/>
          <a:p>
            <a:r>
              <a:rPr lang="en-US" sz="2400" b="1" dirty="0">
                <a:latin typeface="Book Antiqua" pitchFamily="18" charset="0"/>
              </a:rPr>
              <a:t>D Read the following sentences and complete them.</a:t>
            </a:r>
          </a:p>
          <a:p>
            <a:r>
              <a:rPr lang="en-US" sz="2400" b="1" dirty="0">
                <a:latin typeface="Book Antiqua" pitchFamily="18" charset="0"/>
              </a:rPr>
              <a:t>1 </a:t>
            </a:r>
            <a:r>
              <a:rPr lang="en-US" sz="2400" b="1" dirty="0" err="1">
                <a:latin typeface="Book Antiqua" pitchFamily="18" charset="0"/>
              </a:rPr>
              <a:t>Zahir</a:t>
            </a:r>
            <a:r>
              <a:rPr lang="en-US" sz="2400" b="1" dirty="0">
                <a:latin typeface="Book Antiqua" pitchFamily="18" charset="0"/>
              </a:rPr>
              <a:t> </a:t>
            </a:r>
            <a:r>
              <a:rPr lang="en-US" sz="2400" b="1" dirty="0" err="1">
                <a:latin typeface="Book Antiqua" pitchFamily="18" charset="0"/>
              </a:rPr>
              <a:t>Raihan</a:t>
            </a:r>
            <a:r>
              <a:rPr lang="en-US" sz="2400" b="1" dirty="0">
                <a:latin typeface="Book Antiqua" pitchFamily="18" charset="0"/>
              </a:rPr>
              <a:t> is famous as </a:t>
            </a:r>
            <a:r>
              <a:rPr lang="en-US" sz="2400" b="1" dirty="0" smtClean="0">
                <a:latin typeface="Book Antiqua" pitchFamily="18" charset="0"/>
              </a:rPr>
              <a:t>…………………………………………….</a:t>
            </a:r>
            <a:endParaRPr lang="en-US" sz="2400" b="1" dirty="0">
              <a:latin typeface="Book Antiqua" pitchFamily="18" charset="0"/>
            </a:endParaRPr>
          </a:p>
          <a:p>
            <a:r>
              <a:rPr lang="en-US" sz="2400" b="1" dirty="0">
                <a:latin typeface="Book Antiqua" pitchFamily="18" charset="0"/>
              </a:rPr>
              <a:t>2 </a:t>
            </a:r>
            <a:r>
              <a:rPr lang="en-US" sz="2400" b="1" dirty="0" err="1">
                <a:latin typeface="Book Antiqua" pitchFamily="18" charset="0"/>
              </a:rPr>
              <a:t>Zahir</a:t>
            </a:r>
            <a:r>
              <a:rPr lang="en-US" sz="2400" b="1" dirty="0">
                <a:latin typeface="Book Antiqua" pitchFamily="18" charset="0"/>
              </a:rPr>
              <a:t> was imprisoned because </a:t>
            </a:r>
            <a:r>
              <a:rPr lang="en-US" sz="2400" b="1" dirty="0" smtClean="0">
                <a:latin typeface="Book Antiqua" pitchFamily="18" charset="0"/>
              </a:rPr>
              <a:t>……………………………………….</a:t>
            </a:r>
            <a:endParaRPr lang="en-US" sz="2400" b="1" dirty="0">
              <a:latin typeface="Book Antiqua" pitchFamily="18" charset="0"/>
            </a:endParaRPr>
          </a:p>
          <a:p>
            <a:r>
              <a:rPr lang="en-US" sz="2400" b="1" dirty="0">
                <a:latin typeface="Book Antiqua" pitchFamily="18" charset="0"/>
              </a:rPr>
              <a:t>3 He participated in ………………………………….. and …………….</a:t>
            </a:r>
          </a:p>
          <a:p>
            <a:r>
              <a:rPr lang="en-US" sz="2400" b="1" dirty="0">
                <a:latin typeface="Book Antiqua" pitchFamily="18" charset="0"/>
              </a:rPr>
              <a:t>4 </a:t>
            </a:r>
            <a:r>
              <a:rPr lang="en-US" sz="2400" b="1" i="1" dirty="0" err="1">
                <a:latin typeface="Book Antiqua" pitchFamily="18" charset="0"/>
              </a:rPr>
              <a:t>Jibon</a:t>
            </a:r>
            <a:r>
              <a:rPr lang="en-US" sz="2400" b="1" i="1" dirty="0">
                <a:latin typeface="Book Antiqua" pitchFamily="18" charset="0"/>
              </a:rPr>
              <a:t> </a:t>
            </a:r>
            <a:r>
              <a:rPr lang="en-US" sz="2400" b="1" i="1" dirty="0" err="1">
                <a:latin typeface="Book Antiqua" pitchFamily="18" charset="0"/>
              </a:rPr>
              <a:t>Theke</a:t>
            </a:r>
            <a:r>
              <a:rPr lang="en-US" sz="2400" b="1" i="1" dirty="0">
                <a:latin typeface="Book Antiqua" pitchFamily="18" charset="0"/>
              </a:rPr>
              <a:t> </a:t>
            </a:r>
            <a:r>
              <a:rPr lang="en-US" sz="2400" b="1" i="1" dirty="0" err="1">
                <a:latin typeface="Book Antiqua" pitchFamily="18" charset="0"/>
              </a:rPr>
              <a:t>Neya</a:t>
            </a:r>
            <a:r>
              <a:rPr lang="en-US" sz="2400" b="1" i="1" dirty="0">
                <a:latin typeface="Book Antiqua" pitchFamily="18" charset="0"/>
              </a:rPr>
              <a:t> </a:t>
            </a:r>
            <a:r>
              <a:rPr lang="en-US" sz="2400" b="1" dirty="0">
                <a:latin typeface="Book Antiqua" pitchFamily="18" charset="0"/>
              </a:rPr>
              <a:t>symbolizes</a:t>
            </a:r>
            <a:r>
              <a:rPr lang="en-US" sz="2400" b="1" dirty="0" smtClean="0">
                <a:latin typeface="Book Antiqua" pitchFamily="18" charset="0"/>
              </a:rPr>
              <a:t>………………………………………….</a:t>
            </a:r>
            <a:endParaRPr lang="en-US" sz="2400" b="1" dirty="0">
              <a:latin typeface="Book Antiqua" pitchFamily="18" charset="0"/>
            </a:endParaRPr>
          </a:p>
          <a:p>
            <a:r>
              <a:rPr lang="en-US" sz="2400" b="1" dirty="0">
                <a:latin typeface="Book Antiqua" pitchFamily="18" charset="0"/>
              </a:rPr>
              <a:t>5 He donated </a:t>
            </a:r>
            <a:r>
              <a:rPr lang="en-US" sz="2400" b="1" dirty="0" smtClean="0">
                <a:latin typeface="Book Antiqua" pitchFamily="18" charset="0"/>
              </a:rPr>
              <a:t>………………………………………………………………</a:t>
            </a:r>
            <a:endParaRPr lang="en-US" sz="2400" b="1" dirty="0">
              <a:latin typeface="Book Antiqua" pitchFamily="18" charset="0"/>
            </a:endParaRPr>
          </a:p>
          <a:p>
            <a:r>
              <a:rPr lang="en-US" sz="2400" b="1" dirty="0">
                <a:latin typeface="Book Antiqua" pitchFamily="18" charset="0"/>
              </a:rPr>
              <a:t>6 He worked to organize </a:t>
            </a:r>
            <a:r>
              <a:rPr lang="en-US" sz="2400" b="1" dirty="0" smtClean="0">
                <a:latin typeface="Book Antiqua" pitchFamily="18" charset="0"/>
              </a:rPr>
              <a:t>………………………………………………… </a:t>
            </a:r>
            <a:r>
              <a:rPr lang="en-US" sz="2400" b="1" dirty="0">
                <a:latin typeface="Book Antiqua" pitchFamily="18" charset="0"/>
              </a:rPr>
              <a:t>by his</a:t>
            </a:r>
          </a:p>
          <a:p>
            <a:pPr>
              <a:tabLst>
                <a:tab pos="290513" algn="l"/>
              </a:tabLst>
            </a:pPr>
            <a:r>
              <a:rPr lang="en-US" sz="2400" b="1" dirty="0" smtClean="0">
                <a:latin typeface="Book Antiqua" pitchFamily="18" charset="0"/>
              </a:rPr>
              <a:t>	great </a:t>
            </a:r>
            <a:r>
              <a:rPr lang="en-US" sz="2400" b="1" dirty="0">
                <a:latin typeface="Book Antiqua" pitchFamily="18" charset="0"/>
              </a:rPr>
              <a:t>documentary </a:t>
            </a:r>
            <a:r>
              <a:rPr lang="en-US" sz="2400" b="1" i="1" dirty="0">
                <a:latin typeface="Book Antiqua" pitchFamily="18" charset="0"/>
              </a:rPr>
              <a:t>Stop Genocide</a:t>
            </a:r>
            <a:r>
              <a:rPr lang="en-US" sz="2400" b="1" dirty="0">
                <a:latin typeface="Book Antiqua" pitchFamily="18" charset="0"/>
              </a:rPr>
              <a:t>.</a:t>
            </a:r>
          </a:p>
          <a:p>
            <a:pPr>
              <a:tabLst>
                <a:tab pos="290513" algn="l"/>
              </a:tabLst>
            </a:pPr>
            <a:r>
              <a:rPr lang="en-US" sz="2400" b="1" dirty="0">
                <a:latin typeface="Book Antiqua" pitchFamily="18" charset="0"/>
              </a:rPr>
              <a:t>7 His disappearance is a great</a:t>
            </a:r>
            <a:r>
              <a:rPr lang="en-US" sz="2400" b="1" dirty="0" smtClean="0">
                <a:latin typeface="Book Antiqua" pitchFamily="18" charset="0"/>
              </a:rPr>
              <a:t>…………………………………………..</a:t>
            </a:r>
          </a:p>
          <a:p>
            <a:pPr>
              <a:tabLst>
                <a:tab pos="290513" algn="l"/>
              </a:tabLst>
            </a:pPr>
            <a:endParaRPr lang="en-US" sz="1050" b="1" dirty="0">
              <a:latin typeface="Book Antiqua" pitchFamily="18" charset="0"/>
            </a:endParaRPr>
          </a:p>
          <a:p>
            <a:pPr>
              <a:tabLst>
                <a:tab pos="290513" algn="l"/>
              </a:tabLst>
            </a:pPr>
            <a:endParaRPr lang="en-US" sz="2400" b="1" dirty="0" smtClean="0">
              <a:latin typeface="Book Antiqua" pitchFamily="18" charset="0"/>
            </a:endParaRPr>
          </a:p>
          <a:p>
            <a:pPr>
              <a:tabLst>
                <a:tab pos="290513" algn="l"/>
              </a:tabLst>
            </a:pPr>
            <a:r>
              <a:rPr lang="en-US" sz="2400" b="1" dirty="0" smtClean="0">
                <a:latin typeface="Book Antiqua" pitchFamily="18" charset="0"/>
              </a:rPr>
              <a:t>E </a:t>
            </a:r>
            <a:r>
              <a:rPr lang="en-US" sz="2400" b="1" dirty="0">
                <a:latin typeface="Book Antiqua" pitchFamily="18" charset="0"/>
              </a:rPr>
              <a:t>Work in pairs. Discuss</a:t>
            </a:r>
          </a:p>
          <a:p>
            <a:pPr>
              <a:tabLst>
                <a:tab pos="290513" algn="l"/>
              </a:tabLst>
            </a:pPr>
            <a:r>
              <a:rPr lang="en-US" sz="2400" b="1" dirty="0">
                <a:latin typeface="Book Antiqua" pitchFamily="18" charset="0"/>
              </a:rPr>
              <a:t>1 Why is </a:t>
            </a:r>
            <a:r>
              <a:rPr lang="en-US" sz="2400" b="1" dirty="0" err="1">
                <a:latin typeface="Book Antiqua" pitchFamily="18" charset="0"/>
              </a:rPr>
              <a:t>Zahir</a:t>
            </a:r>
            <a:r>
              <a:rPr lang="en-US" sz="2400" b="1" dirty="0">
                <a:latin typeface="Book Antiqua" pitchFamily="18" charset="0"/>
              </a:rPr>
              <a:t> </a:t>
            </a:r>
            <a:r>
              <a:rPr lang="en-US" sz="2400" b="1" dirty="0" err="1">
                <a:latin typeface="Book Antiqua" pitchFamily="18" charset="0"/>
              </a:rPr>
              <a:t>Raihan</a:t>
            </a:r>
            <a:r>
              <a:rPr lang="en-US" sz="2400" b="1" dirty="0">
                <a:latin typeface="Book Antiqua" pitchFamily="18" charset="0"/>
              </a:rPr>
              <a:t> considered a freedom fighter though he was a film</a:t>
            </a:r>
          </a:p>
          <a:p>
            <a:pPr>
              <a:tabLst>
                <a:tab pos="290513" algn="l"/>
              </a:tabLst>
            </a:pPr>
            <a:r>
              <a:rPr lang="en-US" sz="2400" b="1" dirty="0" smtClean="0">
                <a:latin typeface="Book Antiqua" pitchFamily="18" charset="0"/>
              </a:rPr>
              <a:t>	maker</a:t>
            </a:r>
            <a:r>
              <a:rPr lang="en-US" sz="2400" b="1" dirty="0">
                <a:latin typeface="Book Antiqua" pitchFamily="18" charset="0"/>
              </a:rPr>
              <a:t>?</a:t>
            </a:r>
          </a:p>
          <a:p>
            <a:pPr>
              <a:tabLst>
                <a:tab pos="290513" algn="l"/>
              </a:tabLst>
            </a:pPr>
            <a:r>
              <a:rPr lang="en-US" sz="2400" b="1" dirty="0">
                <a:latin typeface="Book Antiqua" pitchFamily="18" charset="0"/>
              </a:rPr>
              <a:t>2 How does the title of the lesson fit to the story of </a:t>
            </a:r>
            <a:r>
              <a:rPr lang="en-US" sz="2400" b="1" dirty="0" err="1">
                <a:latin typeface="Book Antiqua" pitchFamily="18" charset="0"/>
              </a:rPr>
              <a:t>Zahir</a:t>
            </a:r>
            <a:r>
              <a:rPr lang="en-US" sz="2400" b="1" dirty="0">
                <a:latin typeface="Book Antiqua" pitchFamily="18" charset="0"/>
              </a:rPr>
              <a:t> </a:t>
            </a:r>
            <a:r>
              <a:rPr lang="en-US" sz="2400" b="1" dirty="0" err="1">
                <a:latin typeface="Book Antiqua" pitchFamily="18" charset="0"/>
              </a:rPr>
              <a:t>Raihan</a:t>
            </a:r>
            <a:r>
              <a:rPr lang="en-US" sz="2400" b="1" dirty="0" smtClean="0">
                <a:latin typeface="Book Antiqua" pitchFamily="18" charset="0"/>
              </a:rPr>
              <a:t>?</a:t>
            </a:r>
          </a:p>
          <a:p>
            <a:pPr>
              <a:tabLst>
                <a:tab pos="290513" algn="l"/>
              </a:tabLst>
            </a:pPr>
            <a:endParaRPr lang="en-US" sz="1600" b="1" dirty="0">
              <a:latin typeface="Book Antiqua" pitchFamily="18" charset="0"/>
            </a:endParaRPr>
          </a:p>
        </p:txBody>
      </p:sp>
    </p:spTree>
    <p:extLst>
      <p:ext uri="{BB962C8B-B14F-4D97-AF65-F5344CB8AC3E}">
        <p14:creationId xmlns:p14="http://schemas.microsoft.com/office/powerpoint/2010/main" val="34874540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 contrast="23000"/>
                    </a14:imgEffect>
                  </a14:imgLayer>
                </a14:imgProps>
              </a:ext>
              <a:ext uri="{28A0092B-C50C-407E-A947-70E740481C1C}">
                <a14:useLocalDpi xmlns:a14="http://schemas.microsoft.com/office/drawing/2010/main" val="0"/>
              </a:ext>
            </a:extLst>
          </a:blip>
          <a:srcRect l="18040" t="5687" r="24754" b="10196"/>
          <a:stretch/>
        </p:blipFill>
        <p:spPr>
          <a:xfrm>
            <a:off x="558222" y="389965"/>
            <a:ext cx="5481478" cy="5970494"/>
          </a:xfrm>
          <a:prstGeom prst="rect">
            <a:avLst/>
          </a:prstGeom>
          <a:ln w="228600" cap="sq" cmpd="thickThin">
            <a:solidFill>
              <a:srgbClr val="000000"/>
            </a:solidFill>
            <a:prstDash val="solid"/>
            <a:miter lim="800000"/>
          </a:ln>
          <a:effectLst>
            <a:innerShdw blurRad="76200">
              <a:srgbClr val="000000"/>
            </a:innerShdw>
          </a:effectLst>
        </p:spPr>
      </p:pic>
      <p:sp>
        <p:nvSpPr>
          <p:cNvPr id="3" name="Bevel 2"/>
          <p:cNvSpPr/>
          <p:nvPr/>
        </p:nvSpPr>
        <p:spPr>
          <a:xfrm>
            <a:off x="6616963" y="228600"/>
            <a:ext cx="5432445" cy="3079377"/>
          </a:xfrm>
          <a:prstGeom prst="bevel">
            <a:avLst/>
          </a:prstGeom>
          <a:ln/>
        </p:spPr>
        <p:style>
          <a:lnRef idx="3">
            <a:schemeClr val="lt1"/>
          </a:lnRef>
          <a:fillRef idx="1">
            <a:schemeClr val="dk1"/>
          </a:fillRef>
          <a:effectRef idx="1">
            <a:schemeClr val="dk1"/>
          </a:effectRef>
          <a:fontRef idx="minor">
            <a:schemeClr val="lt1"/>
          </a:fontRef>
        </p:style>
        <p:txBody>
          <a:bodyPr rtlCol="0" anchor="ctr"/>
          <a:lstStyle/>
          <a:p>
            <a:pPr indent="174625"/>
            <a:r>
              <a:rPr lang="en-US" sz="2800" b="1" dirty="0" err="1" smtClean="0">
                <a:solidFill>
                  <a:schemeClr val="accent4">
                    <a:lumMod val="60000"/>
                    <a:lumOff val="40000"/>
                  </a:schemeClr>
                </a:solidFill>
                <a:latin typeface="Andalus" pitchFamily="18" charset="-78"/>
                <a:cs typeface="Andalus" pitchFamily="18" charset="-78"/>
              </a:rPr>
              <a:t>Md</a:t>
            </a:r>
            <a:r>
              <a:rPr lang="en-US" sz="2800" b="1" dirty="0" smtClean="0">
                <a:solidFill>
                  <a:schemeClr val="accent4">
                    <a:lumMod val="60000"/>
                    <a:lumOff val="40000"/>
                  </a:schemeClr>
                </a:solidFill>
                <a:latin typeface="Andalus" pitchFamily="18" charset="-78"/>
                <a:cs typeface="Andalus" pitchFamily="18" charset="-78"/>
              </a:rPr>
              <a:t> </a:t>
            </a:r>
            <a:r>
              <a:rPr lang="en-US" sz="2800" b="1" dirty="0" err="1" smtClean="0">
                <a:solidFill>
                  <a:schemeClr val="accent4">
                    <a:lumMod val="60000"/>
                    <a:lumOff val="40000"/>
                  </a:schemeClr>
                </a:solidFill>
                <a:latin typeface="Andalus" pitchFamily="18" charset="-78"/>
                <a:cs typeface="Andalus" pitchFamily="18" charset="-78"/>
              </a:rPr>
              <a:t>Hasan</a:t>
            </a:r>
            <a:r>
              <a:rPr lang="en-US" sz="2800" b="1" dirty="0" smtClean="0">
                <a:solidFill>
                  <a:schemeClr val="accent4">
                    <a:lumMod val="60000"/>
                    <a:lumOff val="40000"/>
                  </a:schemeClr>
                </a:solidFill>
                <a:latin typeface="Andalus" pitchFamily="18" charset="-78"/>
                <a:cs typeface="Andalus" pitchFamily="18" charset="-78"/>
              </a:rPr>
              <a:t> </a:t>
            </a:r>
            <a:r>
              <a:rPr lang="en-US" sz="2800" b="1" dirty="0" err="1" smtClean="0">
                <a:solidFill>
                  <a:schemeClr val="accent4">
                    <a:lumMod val="60000"/>
                    <a:lumOff val="40000"/>
                  </a:schemeClr>
                </a:solidFill>
                <a:latin typeface="Andalus" pitchFamily="18" charset="-78"/>
                <a:cs typeface="Andalus" pitchFamily="18" charset="-78"/>
              </a:rPr>
              <a:t>Hafizur</a:t>
            </a:r>
            <a:r>
              <a:rPr lang="en-US" sz="2800" b="1" dirty="0" smtClean="0">
                <a:solidFill>
                  <a:schemeClr val="accent4">
                    <a:lumMod val="60000"/>
                    <a:lumOff val="40000"/>
                  </a:schemeClr>
                </a:solidFill>
                <a:latin typeface="Andalus" pitchFamily="18" charset="-78"/>
                <a:cs typeface="Andalus" pitchFamily="18" charset="-78"/>
              </a:rPr>
              <a:t> </a:t>
            </a:r>
            <a:r>
              <a:rPr lang="en-US" sz="2800" b="1" dirty="0" err="1" smtClean="0">
                <a:solidFill>
                  <a:schemeClr val="accent4">
                    <a:lumMod val="60000"/>
                    <a:lumOff val="40000"/>
                  </a:schemeClr>
                </a:solidFill>
                <a:latin typeface="Andalus" pitchFamily="18" charset="-78"/>
                <a:cs typeface="Andalus" pitchFamily="18" charset="-78"/>
              </a:rPr>
              <a:t>Rahman</a:t>
            </a:r>
            <a:endParaRPr lang="en-US" sz="2800" b="1" dirty="0" smtClean="0">
              <a:solidFill>
                <a:schemeClr val="accent4">
                  <a:lumMod val="60000"/>
                  <a:lumOff val="40000"/>
                </a:schemeClr>
              </a:solidFill>
              <a:latin typeface="Andalus" pitchFamily="18" charset="-78"/>
              <a:cs typeface="Andalus" pitchFamily="18" charset="-78"/>
            </a:endParaRPr>
          </a:p>
          <a:p>
            <a:pPr indent="174625"/>
            <a:r>
              <a:rPr lang="en-US" sz="2800" b="1" dirty="0" smtClean="0">
                <a:solidFill>
                  <a:schemeClr val="accent4">
                    <a:lumMod val="60000"/>
                    <a:lumOff val="40000"/>
                  </a:schemeClr>
                </a:solidFill>
                <a:latin typeface="Andalus" pitchFamily="18" charset="-78"/>
                <a:cs typeface="Andalus" pitchFamily="18" charset="-78"/>
              </a:rPr>
              <a:t>Lecturer (English)</a:t>
            </a:r>
          </a:p>
          <a:p>
            <a:pPr indent="174625"/>
            <a:r>
              <a:rPr lang="en-US" sz="2800" b="1" dirty="0" smtClean="0">
                <a:solidFill>
                  <a:schemeClr val="accent4">
                    <a:lumMod val="60000"/>
                    <a:lumOff val="40000"/>
                  </a:schemeClr>
                </a:solidFill>
                <a:latin typeface="Andalus" pitchFamily="18" charset="-78"/>
                <a:cs typeface="Andalus" pitchFamily="18" charset="-78"/>
              </a:rPr>
              <a:t>Cambrian School &amp; College</a:t>
            </a:r>
          </a:p>
          <a:p>
            <a:pPr indent="174625"/>
            <a:r>
              <a:rPr lang="en-US" sz="2800" b="1" dirty="0" smtClean="0">
                <a:solidFill>
                  <a:schemeClr val="accent4">
                    <a:lumMod val="60000"/>
                    <a:lumOff val="40000"/>
                  </a:schemeClr>
                </a:solidFill>
                <a:latin typeface="Andalus" pitchFamily="18" charset="-78"/>
                <a:cs typeface="Andalus" pitchFamily="18" charset="-78"/>
              </a:rPr>
              <a:t>Building-5,  Dhaka</a:t>
            </a:r>
            <a:endParaRPr lang="en-US" b="1" dirty="0">
              <a:solidFill>
                <a:schemeClr val="accent4">
                  <a:lumMod val="60000"/>
                  <a:lumOff val="40000"/>
                </a:schemeClr>
              </a:solidFill>
              <a:latin typeface="Andalus" pitchFamily="18" charset="-78"/>
              <a:cs typeface="Andalus" pitchFamily="18" charset="-78"/>
            </a:endParaRPr>
          </a:p>
        </p:txBody>
      </p:sp>
      <p:sp>
        <p:nvSpPr>
          <p:cNvPr id="4" name="Bevel 3"/>
          <p:cNvSpPr/>
          <p:nvPr/>
        </p:nvSpPr>
        <p:spPr>
          <a:xfrm>
            <a:off x="6616962" y="3352803"/>
            <a:ext cx="5432445" cy="3079377"/>
          </a:xfrm>
          <a:prstGeom prst="bevel">
            <a:avLst/>
          </a:prstGeom>
          <a:ln/>
        </p:spPr>
        <p:style>
          <a:lnRef idx="3">
            <a:schemeClr val="lt1"/>
          </a:lnRef>
          <a:fillRef idx="1">
            <a:schemeClr val="dk1"/>
          </a:fillRef>
          <a:effectRef idx="1">
            <a:schemeClr val="dk1"/>
          </a:effectRef>
          <a:fontRef idx="minor">
            <a:schemeClr val="lt1"/>
          </a:fontRef>
        </p:style>
        <p:txBody>
          <a:bodyPr rtlCol="0" anchor="ctr"/>
          <a:lstStyle/>
          <a:p>
            <a:r>
              <a:rPr lang="en-US" sz="2800" b="1" dirty="0" smtClean="0">
                <a:solidFill>
                  <a:schemeClr val="accent4">
                    <a:lumMod val="60000"/>
                    <a:lumOff val="40000"/>
                  </a:schemeClr>
                </a:solidFill>
                <a:latin typeface="Andalus" pitchFamily="18" charset="-78"/>
                <a:cs typeface="Andalus" pitchFamily="18" charset="-78"/>
              </a:rPr>
              <a:t>English First Paper</a:t>
            </a:r>
          </a:p>
          <a:p>
            <a:r>
              <a:rPr lang="en-US" sz="2800" b="1" dirty="0" smtClean="0">
                <a:solidFill>
                  <a:schemeClr val="accent4">
                    <a:lumMod val="60000"/>
                    <a:lumOff val="40000"/>
                  </a:schemeClr>
                </a:solidFill>
                <a:latin typeface="Andalus" pitchFamily="18" charset="-78"/>
                <a:cs typeface="Andalus" pitchFamily="18" charset="-78"/>
              </a:rPr>
              <a:t>Class Nine &amp; Ten</a:t>
            </a:r>
            <a:endParaRPr lang="en-US" sz="2800" b="1" dirty="0">
              <a:solidFill>
                <a:schemeClr val="accent4">
                  <a:lumMod val="60000"/>
                  <a:lumOff val="40000"/>
                </a:schemeClr>
              </a:solidFill>
              <a:latin typeface="Andalus" pitchFamily="18" charset="-78"/>
              <a:cs typeface="Andalus" pitchFamily="18" charset="-78"/>
            </a:endParaRPr>
          </a:p>
        </p:txBody>
      </p:sp>
    </p:spTree>
    <p:extLst>
      <p:ext uri="{BB962C8B-B14F-4D97-AF65-F5344CB8AC3E}">
        <p14:creationId xmlns:p14="http://schemas.microsoft.com/office/powerpoint/2010/main" val="12338749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923" y="486835"/>
            <a:ext cx="7950381" cy="4788668"/>
          </a:xfrm>
          <a:prstGeom prst="rect">
            <a:avLst/>
          </a:prstGeom>
        </p:spPr>
      </p:pic>
      <p:sp>
        <p:nvSpPr>
          <p:cNvPr id="3" name="TextBox 2"/>
          <p:cNvSpPr txBox="1"/>
          <p:nvPr/>
        </p:nvSpPr>
        <p:spPr>
          <a:xfrm>
            <a:off x="301261" y="5471888"/>
            <a:ext cx="11095265" cy="954107"/>
          </a:xfrm>
          <a:prstGeom prst="rect">
            <a:avLst/>
          </a:prstGeom>
          <a:noFill/>
        </p:spPr>
        <p:txBody>
          <a:bodyPr wrap="square" rtlCol="0">
            <a:spAutoFit/>
          </a:bodyPr>
          <a:lstStyle/>
          <a:p>
            <a:pPr>
              <a:tabLst>
                <a:tab pos="290513" algn="l"/>
              </a:tabLst>
            </a:pPr>
            <a:r>
              <a:rPr lang="en-US" sz="2800" b="1" dirty="0">
                <a:latin typeface="Book Antiqua" pitchFamily="18" charset="0"/>
              </a:rPr>
              <a:t>F Project. Work in groups. Meet a freedom fighter in your locality.</a:t>
            </a:r>
          </a:p>
          <a:p>
            <a:pPr>
              <a:tabLst>
                <a:tab pos="290513" algn="l"/>
              </a:tabLst>
            </a:pPr>
            <a:r>
              <a:rPr lang="en-US" sz="2800" b="1" dirty="0">
                <a:latin typeface="Book Antiqua" pitchFamily="18" charset="0"/>
              </a:rPr>
              <a:t>	Interview him/her. Then write a paragraph on him/her</a:t>
            </a:r>
            <a:r>
              <a:rPr lang="en-US" sz="2800" b="1" dirty="0" smtClean="0">
                <a:latin typeface="Book Antiqua" pitchFamily="18" charset="0"/>
              </a:rPr>
              <a:t>.</a:t>
            </a:r>
            <a:endParaRPr lang="en-US" sz="2800" dirty="0"/>
          </a:p>
        </p:txBody>
      </p:sp>
    </p:spTree>
    <p:extLst>
      <p:ext uri="{BB962C8B-B14F-4D97-AF65-F5344CB8AC3E}">
        <p14:creationId xmlns:p14="http://schemas.microsoft.com/office/powerpoint/2010/main" val="1942778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84613" y="551546"/>
            <a:ext cx="10184130" cy="5457371"/>
          </a:xfrm>
          <a:prstGeom prst="ellipse">
            <a:avLst/>
          </a:prstGeom>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Wave1">
              <a:avLst>
                <a:gd name="adj1" fmla="val 12500"/>
                <a:gd name="adj2" fmla="val 144"/>
              </a:avLst>
            </a:prstTxWarp>
            <a:noAutofit/>
          </a:bodyPr>
          <a:lstStyle/>
          <a:p>
            <a:pPr algn="ctr"/>
            <a:r>
              <a:rPr lang="en-US" sz="4000" b="1" dirty="0" smtClean="0">
                <a:latin typeface="Book Antiqua" pitchFamily="18" charset="0"/>
              </a:rPr>
              <a:t>See you again.</a:t>
            </a:r>
            <a:endParaRPr lang="en-US" sz="4000" b="1" dirty="0">
              <a:latin typeface="Book Antiqua" pitchFamily="18" charset="0"/>
            </a:endParaRPr>
          </a:p>
        </p:txBody>
      </p:sp>
    </p:spTree>
    <p:extLst>
      <p:ext uri="{BB962C8B-B14F-4D97-AF65-F5344CB8AC3E}">
        <p14:creationId xmlns:p14="http://schemas.microsoft.com/office/powerpoint/2010/main" val="2046516150"/>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54573" b="35270"/>
          <a:stretch/>
        </p:blipFill>
        <p:spPr>
          <a:xfrm>
            <a:off x="1345347" y="895439"/>
            <a:ext cx="4580929" cy="5236423"/>
          </a:xfrm>
          <a:prstGeom prst="rect">
            <a:avLst/>
          </a:prstGeom>
          <a:ln>
            <a:solidFill>
              <a:schemeClr val="tx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6325"/>
          <a:stretch/>
        </p:blipFill>
        <p:spPr>
          <a:xfrm>
            <a:off x="6206992" y="880610"/>
            <a:ext cx="4194979" cy="5250772"/>
          </a:xfrm>
          <a:prstGeom prst="rect">
            <a:avLst/>
          </a:prstGeom>
          <a:ln>
            <a:solidFill>
              <a:schemeClr val="tx1"/>
            </a:solidFill>
          </a:ln>
        </p:spPr>
      </p:pic>
      <p:sp>
        <p:nvSpPr>
          <p:cNvPr id="6" name="TextBox 5"/>
          <p:cNvSpPr txBox="1"/>
          <p:nvPr/>
        </p:nvSpPr>
        <p:spPr>
          <a:xfrm>
            <a:off x="1345347" y="188261"/>
            <a:ext cx="9056626"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Do you know them?</a:t>
            </a:r>
            <a:endParaRPr lang="en-US" sz="3200" b="1" dirty="0">
              <a:latin typeface="Book Antiqua" pitchFamily="18" charset="0"/>
            </a:endParaRPr>
          </a:p>
        </p:txBody>
      </p:sp>
      <p:sp>
        <p:nvSpPr>
          <p:cNvPr id="7" name="TextBox 6"/>
          <p:cNvSpPr txBox="1"/>
          <p:nvPr/>
        </p:nvSpPr>
        <p:spPr>
          <a:xfrm>
            <a:off x="1345347" y="6225992"/>
            <a:ext cx="4580929" cy="584775"/>
          </a:xfrm>
          <a:prstGeom prst="rect">
            <a:avLst/>
          </a:prstGeom>
          <a:noFill/>
          <a:ln>
            <a:solidFill>
              <a:schemeClr val="tx1"/>
            </a:solidFill>
          </a:ln>
        </p:spPr>
        <p:txBody>
          <a:bodyPr wrap="square" rtlCol="0">
            <a:spAutoFit/>
          </a:bodyPr>
          <a:lstStyle/>
          <a:p>
            <a:pPr algn="ctr"/>
            <a:r>
              <a:rPr lang="en-US" sz="3200" b="1" dirty="0" err="1" smtClean="0">
                <a:latin typeface="Book Antiqua" pitchFamily="18" charset="0"/>
              </a:rPr>
              <a:t>Pritilata</a:t>
            </a:r>
            <a:r>
              <a:rPr lang="en-US" sz="3200" b="1" dirty="0" smtClean="0">
                <a:latin typeface="Book Antiqua" pitchFamily="18" charset="0"/>
              </a:rPr>
              <a:t> </a:t>
            </a:r>
            <a:r>
              <a:rPr lang="en-US" sz="3200" b="1" dirty="0" err="1" smtClean="0">
                <a:latin typeface="Book Antiqua" pitchFamily="18" charset="0"/>
              </a:rPr>
              <a:t>waddedar</a:t>
            </a:r>
            <a:endParaRPr lang="en-US" sz="3200" b="1" dirty="0">
              <a:latin typeface="Book Antiqua" pitchFamily="18" charset="0"/>
            </a:endParaRPr>
          </a:p>
        </p:txBody>
      </p:sp>
      <p:sp>
        <p:nvSpPr>
          <p:cNvPr id="9" name="TextBox 8"/>
          <p:cNvSpPr txBox="1"/>
          <p:nvPr/>
        </p:nvSpPr>
        <p:spPr>
          <a:xfrm>
            <a:off x="6206990" y="6225991"/>
            <a:ext cx="4194982" cy="584775"/>
          </a:xfrm>
          <a:prstGeom prst="rect">
            <a:avLst/>
          </a:prstGeom>
          <a:noFill/>
          <a:ln>
            <a:solidFill>
              <a:schemeClr val="tx1"/>
            </a:solidFill>
          </a:ln>
        </p:spPr>
        <p:txBody>
          <a:bodyPr wrap="square" rtlCol="0">
            <a:spAutoFit/>
          </a:bodyPr>
          <a:lstStyle/>
          <a:p>
            <a:pPr algn="ctr"/>
            <a:r>
              <a:rPr lang="en-US" sz="3200" b="1" dirty="0" err="1" smtClean="0">
                <a:latin typeface="Book Antiqua" pitchFamily="18" charset="0"/>
              </a:rPr>
              <a:t>Zahir</a:t>
            </a:r>
            <a:r>
              <a:rPr lang="en-US" sz="3200" b="1" dirty="0" smtClean="0">
                <a:latin typeface="Book Antiqua" pitchFamily="18" charset="0"/>
              </a:rPr>
              <a:t> </a:t>
            </a:r>
            <a:r>
              <a:rPr lang="en-US" sz="3200" b="1" dirty="0" err="1" smtClean="0">
                <a:latin typeface="Book Antiqua" pitchFamily="18" charset="0"/>
              </a:rPr>
              <a:t>Raihan</a:t>
            </a:r>
            <a:endParaRPr lang="en-US" sz="3200" b="1" dirty="0">
              <a:latin typeface="Book Antiqua" pitchFamily="18" charset="0"/>
            </a:endParaRPr>
          </a:p>
        </p:txBody>
      </p:sp>
    </p:spTree>
    <p:extLst>
      <p:ext uri="{BB962C8B-B14F-4D97-AF65-F5344CB8AC3E}">
        <p14:creationId xmlns:p14="http://schemas.microsoft.com/office/powerpoint/2010/main" val="32471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633471013"/>
              </p:ext>
            </p:extLst>
          </p:nvPr>
        </p:nvGraphicFramePr>
        <p:xfrm>
          <a:off x="5709285" y="3041653"/>
          <a:ext cx="925830" cy="771525"/>
        </p:xfrm>
        <a:graphic>
          <a:graphicData uri="http://schemas.openxmlformats.org/presentationml/2006/ole">
            <mc:AlternateContent xmlns:mc="http://schemas.openxmlformats.org/markup-compatibility/2006">
              <mc:Choice xmlns:v="urn:schemas-microsoft-com:vml" Requires="v">
                <p:oleObj spid="_x0000_s2081"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5709285" y="3041653"/>
                        <a:ext cx="925830" cy="771525"/>
                      </a:xfrm>
                      <a:prstGeom prst="rect">
                        <a:avLst/>
                      </a:prstGeom>
                    </p:spPr>
                  </p:pic>
                </p:oleObj>
              </mc:Fallback>
            </mc:AlternateContent>
          </a:graphicData>
        </a:graphic>
      </p:graphicFrame>
      <p:sp>
        <p:nvSpPr>
          <p:cNvPr id="2" name="Oval 1"/>
          <p:cNvSpPr/>
          <p:nvPr/>
        </p:nvSpPr>
        <p:spPr>
          <a:xfrm>
            <a:off x="2874627" y="2284596"/>
            <a:ext cx="6739498" cy="18288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smtClean="0">
                <a:latin typeface="Book Antiqua" pitchFamily="18" charset="0"/>
              </a:rPr>
              <a:t>What did they dream?</a:t>
            </a:r>
            <a:endParaRPr lang="en-US" sz="3200" b="1" dirty="0">
              <a:latin typeface="Book Antiqua" pitchFamily="18" charset="0"/>
            </a:endParaRPr>
          </a:p>
        </p:txBody>
      </p:sp>
      <p:sp>
        <p:nvSpPr>
          <p:cNvPr id="6" name="Oval 5"/>
          <p:cNvSpPr/>
          <p:nvPr/>
        </p:nvSpPr>
        <p:spPr>
          <a:xfrm>
            <a:off x="2422016" y="1529258"/>
            <a:ext cx="7644719" cy="2962513"/>
          </a:xfrm>
          <a:prstGeom prst="ellipse">
            <a:avLst/>
          </a:prstGeom>
          <a:ln w="50800" cmpd="dbl">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smtClean="0">
                <a:latin typeface="Book Antiqua" pitchFamily="18" charset="0"/>
              </a:rPr>
              <a:t>They had the dream of Freedom</a:t>
            </a:r>
          </a:p>
          <a:p>
            <a:pPr algn="ctr"/>
            <a:r>
              <a:rPr lang="bn-IN" sz="3200" b="1" dirty="0" smtClean="0">
                <a:latin typeface="Book Antiqua" pitchFamily="18" charset="0"/>
              </a:rPr>
              <a:t>মুক্তি </a:t>
            </a:r>
            <a:endParaRPr lang="en-US" sz="3200" b="1" dirty="0">
              <a:latin typeface="Book Antiqua" pitchFamily="18" charset="0"/>
            </a:endParaRPr>
          </a:p>
        </p:txBody>
      </p:sp>
    </p:spTree>
    <p:extLst>
      <p:ext uri="{BB962C8B-B14F-4D97-AF65-F5344CB8AC3E}">
        <p14:creationId xmlns:p14="http://schemas.microsoft.com/office/powerpoint/2010/main" val="24013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35271" y="825594"/>
            <a:ext cx="258688" cy="44334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882"/>
          <a:stretch/>
        </p:blipFill>
        <p:spPr>
          <a:xfrm>
            <a:off x="163382" y="825590"/>
            <a:ext cx="5745593" cy="4433450"/>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194" y="564776"/>
            <a:ext cx="5786438" cy="3227294"/>
          </a:xfrm>
          <a:prstGeom prst="rect">
            <a:avLst/>
          </a:prstGeom>
        </p:spPr>
      </p:pic>
      <p:sp>
        <p:nvSpPr>
          <p:cNvPr id="5" name="TextBox 4"/>
          <p:cNvSpPr txBox="1"/>
          <p:nvPr/>
        </p:nvSpPr>
        <p:spPr>
          <a:xfrm>
            <a:off x="163382" y="5419167"/>
            <a:ext cx="5745593"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Freedom of speech</a:t>
            </a:r>
            <a:endParaRPr lang="en-US" sz="3200" b="1" dirty="0">
              <a:latin typeface="Book Antiqua" pitchFamily="18" charset="0"/>
            </a:endParaRPr>
          </a:p>
        </p:txBody>
      </p:sp>
      <p:sp>
        <p:nvSpPr>
          <p:cNvPr id="6" name="TextBox 5"/>
          <p:cNvSpPr txBox="1"/>
          <p:nvPr/>
        </p:nvSpPr>
        <p:spPr>
          <a:xfrm>
            <a:off x="6535271" y="5419167"/>
            <a:ext cx="5037605" cy="584775"/>
          </a:xfrm>
          <a:prstGeom prst="rect">
            <a:avLst/>
          </a:prstGeom>
          <a:noFill/>
          <a:ln>
            <a:solidFill>
              <a:schemeClr val="tx1"/>
            </a:solidFill>
          </a:ln>
        </p:spPr>
        <p:txBody>
          <a:bodyPr wrap="square" rtlCol="0">
            <a:spAutoFit/>
          </a:bodyPr>
          <a:lstStyle/>
          <a:p>
            <a:pPr algn="ctr"/>
            <a:r>
              <a:rPr lang="en-US" sz="3200" b="1" dirty="0" smtClean="0">
                <a:latin typeface="Book Antiqua" pitchFamily="18" charset="0"/>
              </a:rPr>
              <a:t>Freedom of a country</a:t>
            </a:r>
            <a:endParaRPr lang="en-US" sz="3200" b="1" dirty="0">
              <a:latin typeface="Book Antiqua" pitchFamily="18" charset="0"/>
            </a:endParaRPr>
          </a:p>
        </p:txBody>
      </p:sp>
    </p:spTree>
    <p:extLst>
      <p:ext uri="{BB962C8B-B14F-4D97-AF65-F5344CB8AC3E}">
        <p14:creationId xmlns:p14="http://schemas.microsoft.com/office/powerpoint/2010/main" val="322716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140562" y="4665248"/>
            <a:ext cx="324941" cy="707886"/>
          </a:xfrm>
          <a:prstGeom prst="rect">
            <a:avLst/>
          </a:prstGeom>
          <a:noFill/>
        </p:spPr>
        <p:txBody>
          <a:bodyPr wrap="none" rtlCol="0">
            <a:spAutoFit/>
          </a:bodyPr>
          <a:lstStyle/>
          <a:p>
            <a:r>
              <a:rPr lang="en-US" sz="4000" b="1" dirty="0" smtClean="0">
                <a:latin typeface="Book Antiqua" panose="02040602050305030304" pitchFamily="18" charset="0"/>
              </a:rPr>
              <a:t> </a:t>
            </a:r>
            <a:endParaRPr lang="en-US" sz="4000" b="1" dirty="0">
              <a:latin typeface="Book Antiqua" panose="02040602050305030304" pitchFamily="18" charset="0"/>
            </a:endParaRPr>
          </a:p>
        </p:txBody>
      </p:sp>
      <p:sp>
        <p:nvSpPr>
          <p:cNvPr id="3" name="Rounded Rectangle 2"/>
          <p:cNvSpPr/>
          <p:nvPr/>
        </p:nvSpPr>
        <p:spPr>
          <a:xfrm>
            <a:off x="2555327" y="1344709"/>
            <a:ext cx="6878561" cy="1613645"/>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smtClean="0">
                <a:latin typeface="Book Antiqua" pitchFamily="18" charset="0"/>
                <a:cs typeface="Andalus" pitchFamily="18" charset="-78"/>
              </a:rPr>
              <a:t>Our Today’s lesson is-</a:t>
            </a:r>
            <a:endParaRPr lang="en-US" sz="4000" b="1" dirty="0">
              <a:latin typeface="Book Antiqua" pitchFamily="18" charset="0"/>
              <a:cs typeface="Andalus" pitchFamily="18" charset="-78"/>
            </a:endParaRPr>
          </a:p>
        </p:txBody>
      </p:sp>
      <p:sp>
        <p:nvSpPr>
          <p:cNvPr id="8" name="Trapezoid 7"/>
          <p:cNvSpPr/>
          <p:nvPr/>
        </p:nvSpPr>
        <p:spPr>
          <a:xfrm>
            <a:off x="1197196" y="3025586"/>
            <a:ext cx="9753139" cy="1828802"/>
          </a:xfrm>
          <a:prstGeom prst="trapezoid">
            <a:avLst>
              <a:gd name="adj" fmla="val 83070"/>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a:latin typeface="Book Antiqua" pitchFamily="18" charset="0"/>
                <a:cs typeface="Andalus" pitchFamily="18" charset="-78"/>
              </a:rPr>
              <a:t>They had </a:t>
            </a:r>
            <a:r>
              <a:rPr lang="en-US" sz="4000" b="1" dirty="0" smtClean="0">
                <a:latin typeface="Book Antiqua" pitchFamily="18" charset="0"/>
                <a:cs typeface="Andalus" pitchFamily="18" charset="-78"/>
              </a:rPr>
              <a:t>dreams 2 </a:t>
            </a:r>
          </a:p>
          <a:p>
            <a:pPr algn="ctr"/>
            <a:r>
              <a:rPr lang="en-US" sz="4000" b="1" dirty="0" smtClean="0">
                <a:latin typeface="Book Antiqua" pitchFamily="18" charset="0"/>
                <a:cs typeface="Andalus" pitchFamily="18" charset="-78"/>
              </a:rPr>
              <a:t>Unit-10, Lesson-4</a:t>
            </a:r>
            <a:endParaRPr lang="en-US" sz="4000" b="1" dirty="0">
              <a:latin typeface="Book Antiqua" pitchFamily="18" charset="0"/>
              <a:cs typeface="Andalus" pitchFamily="18" charset="-78"/>
            </a:endParaRPr>
          </a:p>
        </p:txBody>
      </p:sp>
    </p:spTree>
    <p:extLst>
      <p:ext uri="{BB962C8B-B14F-4D97-AF65-F5344CB8AC3E}">
        <p14:creationId xmlns:p14="http://schemas.microsoft.com/office/powerpoint/2010/main" val="170946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8368" y="2864223"/>
            <a:ext cx="10007133" cy="2485787"/>
          </a:xfrm>
          <a:prstGeom prst="roundRect">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indent="282575"/>
            <a:r>
              <a:rPr lang="en-US" sz="2800" b="1" dirty="0" smtClean="0">
                <a:solidFill>
                  <a:schemeClr val="tx1"/>
                </a:solidFill>
                <a:latin typeface="Book Antiqua" pitchFamily="18" charset="0"/>
                <a:cs typeface="Andalus" pitchFamily="18" charset="-78"/>
              </a:rPr>
              <a:t>After studied this lesson, learners </a:t>
            </a:r>
            <a:r>
              <a:rPr lang="en-US" sz="2800" b="1" dirty="0">
                <a:solidFill>
                  <a:schemeClr val="tx1"/>
                </a:solidFill>
                <a:latin typeface="Book Antiqua" pitchFamily="18" charset="0"/>
                <a:cs typeface="Andalus" pitchFamily="18" charset="-78"/>
              </a:rPr>
              <a:t>will able </a:t>
            </a:r>
            <a:r>
              <a:rPr lang="en-US" sz="2800" b="1" dirty="0" smtClean="0">
                <a:solidFill>
                  <a:schemeClr val="tx1"/>
                </a:solidFill>
                <a:latin typeface="Book Antiqua" pitchFamily="18" charset="0"/>
                <a:cs typeface="Andalus" pitchFamily="18" charset="-78"/>
              </a:rPr>
              <a:t>to--</a:t>
            </a:r>
            <a:endParaRPr lang="en-US" sz="2800" b="1" dirty="0">
              <a:solidFill>
                <a:schemeClr val="tx1"/>
              </a:solidFill>
              <a:latin typeface="Book Antiqua" pitchFamily="18" charset="0"/>
              <a:cs typeface="Andalus" pitchFamily="18" charset="-78"/>
            </a:endParaRPr>
          </a:p>
          <a:p>
            <a:pPr marL="457200" lvl="0" indent="-457200">
              <a:buFont typeface="Wingdings" pitchFamily="2" charset="2"/>
              <a:buChar char="Ø"/>
            </a:pPr>
            <a:r>
              <a:rPr lang="en-US" sz="2800" b="1" dirty="0" smtClean="0">
                <a:solidFill>
                  <a:schemeClr val="tx1"/>
                </a:solidFill>
                <a:latin typeface="Book Antiqua" pitchFamily="18" charset="0"/>
                <a:cs typeface="Andalus" pitchFamily="18" charset="-78"/>
              </a:rPr>
              <a:t>ask and answer questions.</a:t>
            </a:r>
          </a:p>
          <a:p>
            <a:pPr marL="457200" lvl="0" indent="-457200">
              <a:buFont typeface="Wingdings" pitchFamily="2" charset="2"/>
              <a:buChar char="Ø"/>
            </a:pPr>
            <a:r>
              <a:rPr lang="en-US" sz="2800" b="1" dirty="0" smtClean="0">
                <a:solidFill>
                  <a:schemeClr val="tx1"/>
                </a:solidFill>
                <a:latin typeface="Book Antiqua" pitchFamily="18" charset="0"/>
                <a:cs typeface="Andalus" pitchFamily="18" charset="-78"/>
              </a:rPr>
              <a:t>read and understand text through silent reading</a:t>
            </a:r>
          </a:p>
          <a:p>
            <a:pPr marL="457200" lvl="0" indent="-457200">
              <a:buFont typeface="Wingdings" pitchFamily="2" charset="2"/>
              <a:buChar char="Ø"/>
            </a:pPr>
            <a:r>
              <a:rPr lang="en-US" sz="2800" b="1" dirty="0" smtClean="0">
                <a:solidFill>
                  <a:schemeClr val="tx1"/>
                </a:solidFill>
                <a:latin typeface="Book Antiqua" pitchFamily="18" charset="0"/>
                <a:cs typeface="Andalus" pitchFamily="18" charset="-78"/>
              </a:rPr>
              <a:t>take and give interviews.</a:t>
            </a:r>
          </a:p>
          <a:p>
            <a:pPr marL="457200" lvl="0" indent="-457200">
              <a:buFont typeface="Wingdings" pitchFamily="2" charset="2"/>
              <a:buChar char="Ø"/>
            </a:pPr>
            <a:r>
              <a:rPr lang="en-US" sz="2800" b="1" dirty="0">
                <a:solidFill>
                  <a:schemeClr val="tx1"/>
                </a:solidFill>
                <a:latin typeface="Book Antiqua" pitchFamily="18" charset="0"/>
                <a:cs typeface="Andalus" pitchFamily="18" charset="-78"/>
              </a:rPr>
              <a:t>w</a:t>
            </a:r>
            <a:r>
              <a:rPr lang="en-US" sz="2800" b="1" dirty="0" smtClean="0">
                <a:solidFill>
                  <a:schemeClr val="tx1"/>
                </a:solidFill>
                <a:latin typeface="Book Antiqua" pitchFamily="18" charset="0"/>
                <a:cs typeface="Andalus" pitchFamily="18" charset="-78"/>
              </a:rPr>
              <a:t>riting a paragraph.</a:t>
            </a:r>
            <a:endParaRPr lang="en-US" sz="2800" b="1" dirty="0">
              <a:solidFill>
                <a:schemeClr val="tx1"/>
              </a:solidFill>
              <a:latin typeface="Book Antiqua" pitchFamily="18" charset="0"/>
              <a:cs typeface="Andalus" pitchFamily="18" charset="-78"/>
            </a:endParaRPr>
          </a:p>
        </p:txBody>
      </p:sp>
      <p:sp>
        <p:nvSpPr>
          <p:cNvPr id="5" name="Oval 4"/>
          <p:cNvSpPr/>
          <p:nvPr/>
        </p:nvSpPr>
        <p:spPr>
          <a:xfrm>
            <a:off x="2511996" y="618568"/>
            <a:ext cx="7079877" cy="1775011"/>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schemeClr val="tx1"/>
                </a:solidFill>
                <a:latin typeface="Book Antiqua" pitchFamily="18" charset="0"/>
                <a:cs typeface="Andalus" pitchFamily="18" charset="-78"/>
              </a:rPr>
              <a:t>Learning outcomes</a:t>
            </a:r>
          </a:p>
        </p:txBody>
      </p:sp>
    </p:spTree>
    <p:extLst>
      <p:ext uri="{BB962C8B-B14F-4D97-AF65-F5344CB8AC3E}">
        <p14:creationId xmlns:p14="http://schemas.microsoft.com/office/powerpoint/2010/main" val="707436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hlinkClick r:id="" action="ppaction://ole?verb=0"/>
          </p:cNvPr>
          <p:cNvGraphicFramePr>
            <a:graphicFrameLocks noChangeAspect="1"/>
          </p:cNvGraphicFramePr>
          <p:nvPr>
            <p:extLst>
              <p:ext uri="{D42A27DB-BD31-4B8C-83A1-F6EECF244321}">
                <p14:modId xmlns:p14="http://schemas.microsoft.com/office/powerpoint/2010/main" val="1635584676"/>
              </p:ext>
            </p:extLst>
          </p:nvPr>
        </p:nvGraphicFramePr>
        <p:xfrm>
          <a:off x="5672436" y="2180020"/>
          <a:ext cx="925830" cy="771525"/>
        </p:xfrm>
        <a:graphic>
          <a:graphicData uri="http://schemas.openxmlformats.org/presentationml/2006/ole">
            <mc:AlternateContent xmlns:mc="http://schemas.openxmlformats.org/markup-compatibility/2006">
              <mc:Choice xmlns:v="urn:schemas-microsoft-com:vml" Requires="v">
                <p:oleObj spid="_x0000_s3103" name="Packager Shell Object" showAsIcon="1" r:id="rId4" imgW="914400" imgH="771480" progId="Package">
                  <p:embed/>
                </p:oleObj>
              </mc:Choice>
              <mc:Fallback>
                <p:oleObj name="Packager Shell Object" showAsIcon="1" r:id="rId4" imgW="914400" imgH="771480" progId="Package">
                  <p:embed/>
                  <p:pic>
                    <p:nvPicPr>
                      <p:cNvPr id="0" name=""/>
                      <p:cNvPicPr/>
                      <p:nvPr/>
                    </p:nvPicPr>
                    <p:blipFill>
                      <a:blip r:embed="rId5"/>
                      <a:stretch>
                        <a:fillRect/>
                      </a:stretch>
                    </p:blipFill>
                    <p:spPr>
                      <a:xfrm>
                        <a:off x="5672436" y="2180020"/>
                        <a:ext cx="925830" cy="771525"/>
                      </a:xfrm>
                      <a:prstGeom prst="rect">
                        <a:avLst/>
                      </a:prstGeom>
                    </p:spPr>
                  </p:pic>
                </p:oleObj>
              </mc:Fallback>
            </mc:AlternateContent>
          </a:graphicData>
        </a:graphic>
      </p:graphicFrame>
      <p:sp>
        <p:nvSpPr>
          <p:cNvPr id="2" name="Oval 1"/>
          <p:cNvSpPr/>
          <p:nvPr/>
        </p:nvSpPr>
        <p:spPr>
          <a:xfrm>
            <a:off x="2722217" y="1624087"/>
            <a:ext cx="6826269" cy="1569493"/>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b="1" dirty="0" smtClean="0">
                <a:latin typeface="Book Antiqua" pitchFamily="18" charset="0"/>
              </a:rPr>
              <a:t>Let’s enjoy a movie song</a:t>
            </a:r>
            <a:endParaRPr lang="en-US" sz="3200" b="1" dirty="0">
              <a:latin typeface="Book Antiqua" pitchFamily="18" charset="0"/>
            </a:endParaRPr>
          </a:p>
        </p:txBody>
      </p:sp>
      <p:sp>
        <p:nvSpPr>
          <p:cNvPr id="4" name="TextBox 3"/>
          <p:cNvSpPr txBox="1"/>
          <p:nvPr/>
        </p:nvSpPr>
        <p:spPr>
          <a:xfrm>
            <a:off x="2722217" y="3365215"/>
            <a:ext cx="6826269" cy="584775"/>
          </a:xfrm>
          <a:prstGeom prst="rect">
            <a:avLst/>
          </a:prstGeom>
          <a:noFill/>
        </p:spPr>
        <p:txBody>
          <a:bodyPr wrap="square" rtlCol="0">
            <a:spAutoFit/>
          </a:bodyPr>
          <a:lstStyle/>
          <a:p>
            <a:pPr algn="ctr"/>
            <a:r>
              <a:rPr lang="en-US" sz="3200" b="1" dirty="0" smtClean="0">
                <a:latin typeface="Book Antiqua" pitchFamily="18" charset="0"/>
              </a:rPr>
              <a:t>Who made this movie?</a:t>
            </a:r>
            <a:endParaRPr lang="en-US" sz="3200" b="1" dirty="0">
              <a:latin typeface="Book Antiqua" pitchFamily="18"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2591" y="235765"/>
            <a:ext cx="7372512" cy="56327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2901856" y="5868547"/>
            <a:ext cx="6919751" cy="584775"/>
          </a:xfrm>
          <a:prstGeom prst="rect">
            <a:avLst/>
          </a:prstGeom>
          <a:noFill/>
        </p:spPr>
        <p:txBody>
          <a:bodyPr wrap="square" rtlCol="0">
            <a:spAutoFit/>
          </a:bodyPr>
          <a:lstStyle/>
          <a:p>
            <a:pPr algn="ctr"/>
            <a:r>
              <a:rPr lang="en-US" sz="3200" b="1" dirty="0" err="1" smtClean="0">
                <a:latin typeface="Book Antiqua" pitchFamily="18" charset="0"/>
              </a:rPr>
              <a:t>Zahir</a:t>
            </a:r>
            <a:r>
              <a:rPr lang="en-US" sz="3200" b="1" dirty="0" smtClean="0">
                <a:latin typeface="Book Antiqua" pitchFamily="18" charset="0"/>
              </a:rPr>
              <a:t> </a:t>
            </a:r>
            <a:r>
              <a:rPr lang="en-US" sz="3200" b="1" dirty="0" err="1" smtClean="0">
                <a:latin typeface="Book Antiqua" pitchFamily="18" charset="0"/>
              </a:rPr>
              <a:t>Raihan</a:t>
            </a:r>
            <a:endParaRPr lang="en-US" sz="3200" b="1" dirty="0">
              <a:latin typeface="Book Antiqua" pitchFamily="18" charset="0"/>
            </a:endParaRPr>
          </a:p>
        </p:txBody>
      </p:sp>
    </p:spTree>
    <p:extLst>
      <p:ext uri="{BB962C8B-B14F-4D97-AF65-F5344CB8AC3E}">
        <p14:creationId xmlns:p14="http://schemas.microsoft.com/office/powerpoint/2010/main" val="37491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repeatCount="500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1481</TotalTime>
  <Words>1914</Words>
  <Application>Microsoft Office PowerPoint</Application>
  <PresentationFormat>Custom</PresentationFormat>
  <Paragraphs>200</Paragraphs>
  <Slides>31</Slides>
  <Notes>29</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ismail - [2010]</cp:lastModifiedBy>
  <cp:revision>192</cp:revision>
  <dcterms:created xsi:type="dcterms:W3CDTF">2013-06-24T05:53:28Z</dcterms:created>
  <dcterms:modified xsi:type="dcterms:W3CDTF">2015-08-12T06:23:55Z</dcterms:modified>
</cp:coreProperties>
</file>